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24"/>
  </p:notesMasterIdLst>
  <p:handoutMasterIdLst>
    <p:handoutMasterId r:id="rId25"/>
  </p:handoutMasterIdLst>
  <p:sldIdLst>
    <p:sldId id="256" r:id="rId5"/>
    <p:sldId id="711" r:id="rId6"/>
    <p:sldId id="712" r:id="rId7"/>
    <p:sldId id="715" r:id="rId8"/>
    <p:sldId id="716" r:id="rId9"/>
    <p:sldId id="767" r:id="rId10"/>
    <p:sldId id="776" r:id="rId11"/>
    <p:sldId id="768" r:id="rId12"/>
    <p:sldId id="777" r:id="rId13"/>
    <p:sldId id="780" r:id="rId14"/>
    <p:sldId id="783" r:id="rId15"/>
    <p:sldId id="779" r:id="rId16"/>
    <p:sldId id="785" r:id="rId17"/>
    <p:sldId id="784" r:id="rId18"/>
    <p:sldId id="778" r:id="rId19"/>
    <p:sldId id="782" r:id="rId20"/>
    <p:sldId id="786" r:id="rId21"/>
    <p:sldId id="781" r:id="rId22"/>
    <p:sldId id="787" r:id="rId23"/>
  </p:sldIdLst>
  <p:sldSz cx="9144000" cy="6858000" type="screen4x3"/>
  <p:notesSz cx="9928225" cy="6797675"/>
  <p:custDataLst>
    <p:tags r:id="rId26"/>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Rafferty" initials="SR" lastIdx="1" clrIdx="0">
    <p:extLst>
      <p:ext uri="{19B8F6BF-5375-455C-9EA6-DF929625EA0E}">
        <p15:presenceInfo xmlns:p15="http://schemas.microsoft.com/office/powerpoint/2012/main" userId="a04426156b3b4a38" providerId="Windows Live"/>
      </p:ext>
    </p:extLst>
  </p:cmAuthor>
  <p:cmAuthor id="2" name="HP-PC" initials="H" lastIdx="3" clrIdx="1">
    <p:extLst>
      <p:ext uri="{19B8F6BF-5375-455C-9EA6-DF929625EA0E}">
        <p15:presenceInfo xmlns:p15="http://schemas.microsoft.com/office/powerpoint/2012/main" userId="HP-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DCFD2"/>
    <a:srgbClr val="FF8B8B"/>
    <a:srgbClr val="DE0000"/>
    <a:srgbClr val="B212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15" autoAdjust="0"/>
    <p:restoredTop sz="94646" autoAdjust="0"/>
  </p:normalViewPr>
  <p:slideViewPr>
    <p:cSldViewPr>
      <p:cViewPr varScale="1">
        <p:scale>
          <a:sx n="79" d="100"/>
          <a:sy n="79" d="100"/>
        </p:scale>
        <p:origin x="1374" y="84"/>
      </p:cViewPr>
      <p:guideLst>
        <p:guide orient="horz" pos="2160"/>
        <p:guide pos="2880"/>
      </p:guideLst>
    </p:cSldViewPr>
  </p:slideViewPr>
  <p:outlineViewPr>
    <p:cViewPr>
      <p:scale>
        <a:sx n="33" d="100"/>
        <a:sy n="33" d="100"/>
      </p:scale>
      <p:origin x="30" y="5403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3313" cy="339884"/>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5622594" y="0"/>
            <a:ext cx="4303313" cy="339884"/>
          </a:xfrm>
          <a:prstGeom prst="rect">
            <a:avLst/>
          </a:prstGeom>
        </p:spPr>
        <p:txBody>
          <a:bodyPr vert="horz" lIns="91440" tIns="45720" rIns="91440" bIns="45720" rtlCol="0"/>
          <a:lstStyle>
            <a:lvl1pPr algn="r">
              <a:defRPr sz="1200"/>
            </a:lvl1pPr>
          </a:lstStyle>
          <a:p>
            <a:fld id="{1105C127-53EC-4625-8674-123C41A42ABE}" type="datetimeFigureOut">
              <a:rPr lang="en-GB" smtClean="0"/>
              <a:pPr/>
              <a:t>05/08/2017</a:t>
            </a:fld>
            <a:endParaRPr lang="en-GB" dirty="0"/>
          </a:p>
        </p:txBody>
      </p:sp>
      <p:sp>
        <p:nvSpPr>
          <p:cNvPr id="4" name="Footer Placeholder 3"/>
          <p:cNvSpPr>
            <a:spLocks noGrp="1"/>
          </p:cNvSpPr>
          <p:nvPr>
            <p:ph type="ftr" sz="quarter" idx="2"/>
          </p:nvPr>
        </p:nvSpPr>
        <p:spPr>
          <a:xfrm>
            <a:off x="0" y="6456699"/>
            <a:ext cx="4303313" cy="339884"/>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5622594" y="6456699"/>
            <a:ext cx="4303313" cy="339884"/>
          </a:xfrm>
          <a:prstGeom prst="rect">
            <a:avLst/>
          </a:prstGeom>
        </p:spPr>
        <p:txBody>
          <a:bodyPr vert="horz" lIns="91440" tIns="45720" rIns="91440" bIns="45720" rtlCol="0" anchor="b"/>
          <a:lstStyle>
            <a:lvl1pPr algn="r">
              <a:defRPr sz="1200"/>
            </a:lvl1pPr>
          </a:lstStyle>
          <a:p>
            <a:fld id="{2D7700F7-D8A8-45F0-BED4-A73ECE481743}" type="slidenum">
              <a:rPr lang="en-GB" smtClean="0"/>
              <a:pPr/>
              <a:t>‹#›</a:t>
            </a:fld>
            <a:endParaRPr lang="en-GB" dirty="0"/>
          </a:p>
        </p:txBody>
      </p:sp>
    </p:spTree>
    <p:extLst>
      <p:ext uri="{BB962C8B-B14F-4D97-AF65-F5344CB8AC3E}">
        <p14:creationId xmlns:p14="http://schemas.microsoft.com/office/powerpoint/2010/main" val="120633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2230" cy="339884"/>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5623699" y="0"/>
            <a:ext cx="4302230" cy="339884"/>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4DA8F5-F804-4FB2-8A6B-A884CF09C514}" type="datetimeFigureOut">
              <a:rPr lang="en-US"/>
              <a:pPr>
                <a:defRPr/>
              </a:pPr>
              <a:t>8/5/2017</a:t>
            </a:fld>
            <a:endParaRPr lang="en-GB" dirty="0"/>
          </a:p>
        </p:txBody>
      </p:sp>
      <p:sp>
        <p:nvSpPr>
          <p:cNvPr id="4" name="Slide Image Placehold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992824" y="3228896"/>
            <a:ext cx="7942580" cy="3058954"/>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2" y="6456612"/>
            <a:ext cx="4302230" cy="339884"/>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5623699" y="6456612"/>
            <a:ext cx="4302230" cy="339884"/>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C00DB4-E585-43D3-9A29-E1C42556C769}" type="slidenum">
              <a:rPr lang="en-GB"/>
              <a:pPr>
                <a:defRPr/>
              </a:pPr>
              <a:t>‹#›</a:t>
            </a:fld>
            <a:endParaRPr lang="en-GB" dirty="0"/>
          </a:p>
        </p:txBody>
      </p:sp>
    </p:spTree>
    <p:extLst>
      <p:ext uri="{BB962C8B-B14F-4D97-AF65-F5344CB8AC3E}">
        <p14:creationId xmlns:p14="http://schemas.microsoft.com/office/powerpoint/2010/main" val="31023264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0FBC8F-7200-45DD-A4E3-40F9EE471788}" type="slidenum">
              <a:rPr lang="en-GB"/>
              <a:pPr fontAlgn="base">
                <a:spcBef>
                  <a:spcPct val="0"/>
                </a:spcBef>
                <a:spcAft>
                  <a:spcPct val="0"/>
                </a:spcAft>
              </a:pPr>
              <a:t>1</a:t>
            </a:fld>
            <a:endParaRPr lang="en-GB" dirty="0"/>
          </a:p>
        </p:txBody>
      </p:sp>
    </p:spTree>
    <p:extLst>
      <p:ext uri="{BB962C8B-B14F-4D97-AF65-F5344CB8AC3E}">
        <p14:creationId xmlns:p14="http://schemas.microsoft.com/office/powerpoint/2010/main" val="15645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10</a:t>
            </a:fld>
            <a:endParaRPr lang="en-GB" dirty="0"/>
          </a:p>
        </p:txBody>
      </p:sp>
    </p:spTree>
    <p:extLst>
      <p:ext uri="{BB962C8B-B14F-4D97-AF65-F5344CB8AC3E}">
        <p14:creationId xmlns:p14="http://schemas.microsoft.com/office/powerpoint/2010/main" val="25098058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11</a:t>
            </a:fld>
            <a:endParaRPr lang="en-GB" dirty="0"/>
          </a:p>
        </p:txBody>
      </p:sp>
    </p:spTree>
    <p:extLst>
      <p:ext uri="{BB962C8B-B14F-4D97-AF65-F5344CB8AC3E}">
        <p14:creationId xmlns:p14="http://schemas.microsoft.com/office/powerpoint/2010/main" val="34002788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12</a:t>
            </a:fld>
            <a:endParaRPr lang="en-GB" dirty="0"/>
          </a:p>
        </p:txBody>
      </p:sp>
    </p:spTree>
    <p:extLst>
      <p:ext uri="{BB962C8B-B14F-4D97-AF65-F5344CB8AC3E}">
        <p14:creationId xmlns:p14="http://schemas.microsoft.com/office/powerpoint/2010/main" val="25353586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13</a:t>
            </a:fld>
            <a:endParaRPr lang="en-GB" dirty="0"/>
          </a:p>
        </p:txBody>
      </p:sp>
    </p:spTree>
    <p:extLst>
      <p:ext uri="{BB962C8B-B14F-4D97-AF65-F5344CB8AC3E}">
        <p14:creationId xmlns:p14="http://schemas.microsoft.com/office/powerpoint/2010/main" val="20894962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14</a:t>
            </a:fld>
            <a:endParaRPr lang="en-GB" dirty="0"/>
          </a:p>
        </p:txBody>
      </p:sp>
    </p:spTree>
    <p:extLst>
      <p:ext uri="{BB962C8B-B14F-4D97-AF65-F5344CB8AC3E}">
        <p14:creationId xmlns:p14="http://schemas.microsoft.com/office/powerpoint/2010/main" val="6267588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15</a:t>
            </a:fld>
            <a:endParaRPr lang="en-GB" dirty="0"/>
          </a:p>
        </p:txBody>
      </p:sp>
    </p:spTree>
    <p:extLst>
      <p:ext uri="{BB962C8B-B14F-4D97-AF65-F5344CB8AC3E}">
        <p14:creationId xmlns:p14="http://schemas.microsoft.com/office/powerpoint/2010/main" val="28014351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16</a:t>
            </a:fld>
            <a:endParaRPr lang="en-GB" dirty="0"/>
          </a:p>
        </p:txBody>
      </p:sp>
    </p:spTree>
    <p:extLst>
      <p:ext uri="{BB962C8B-B14F-4D97-AF65-F5344CB8AC3E}">
        <p14:creationId xmlns:p14="http://schemas.microsoft.com/office/powerpoint/2010/main" val="1438211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17</a:t>
            </a:fld>
            <a:endParaRPr lang="en-GB" dirty="0"/>
          </a:p>
        </p:txBody>
      </p:sp>
    </p:spTree>
    <p:extLst>
      <p:ext uri="{BB962C8B-B14F-4D97-AF65-F5344CB8AC3E}">
        <p14:creationId xmlns:p14="http://schemas.microsoft.com/office/powerpoint/2010/main" val="10616514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18</a:t>
            </a:fld>
            <a:endParaRPr lang="en-GB" dirty="0"/>
          </a:p>
        </p:txBody>
      </p:sp>
    </p:spTree>
    <p:extLst>
      <p:ext uri="{BB962C8B-B14F-4D97-AF65-F5344CB8AC3E}">
        <p14:creationId xmlns:p14="http://schemas.microsoft.com/office/powerpoint/2010/main" val="18321235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19</a:t>
            </a:fld>
            <a:endParaRPr lang="en-GB" dirty="0"/>
          </a:p>
        </p:txBody>
      </p:sp>
    </p:spTree>
    <p:extLst>
      <p:ext uri="{BB962C8B-B14F-4D97-AF65-F5344CB8AC3E}">
        <p14:creationId xmlns:p14="http://schemas.microsoft.com/office/powerpoint/2010/main" val="3978204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a:t>
            </a:fld>
            <a:endParaRPr lang="en-GB" dirty="0"/>
          </a:p>
        </p:txBody>
      </p:sp>
    </p:spTree>
    <p:extLst>
      <p:ext uri="{BB962C8B-B14F-4D97-AF65-F5344CB8AC3E}">
        <p14:creationId xmlns:p14="http://schemas.microsoft.com/office/powerpoint/2010/main" val="402163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a:t>
            </a:fld>
            <a:endParaRPr lang="en-GB" dirty="0"/>
          </a:p>
        </p:txBody>
      </p:sp>
    </p:spTree>
    <p:extLst>
      <p:ext uri="{BB962C8B-B14F-4D97-AF65-F5344CB8AC3E}">
        <p14:creationId xmlns:p14="http://schemas.microsoft.com/office/powerpoint/2010/main" val="2174854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a:t>
            </a:fld>
            <a:endParaRPr lang="en-GB" dirty="0"/>
          </a:p>
        </p:txBody>
      </p:sp>
    </p:spTree>
    <p:extLst>
      <p:ext uri="{BB962C8B-B14F-4D97-AF65-F5344CB8AC3E}">
        <p14:creationId xmlns:p14="http://schemas.microsoft.com/office/powerpoint/2010/main" val="708389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a:t>
            </a:fld>
            <a:endParaRPr lang="en-GB" dirty="0"/>
          </a:p>
        </p:txBody>
      </p:sp>
    </p:spTree>
    <p:extLst>
      <p:ext uri="{BB962C8B-B14F-4D97-AF65-F5344CB8AC3E}">
        <p14:creationId xmlns:p14="http://schemas.microsoft.com/office/powerpoint/2010/main" val="1172286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6</a:t>
            </a:fld>
            <a:endParaRPr lang="en-GB" dirty="0"/>
          </a:p>
        </p:txBody>
      </p:sp>
    </p:spTree>
    <p:extLst>
      <p:ext uri="{BB962C8B-B14F-4D97-AF65-F5344CB8AC3E}">
        <p14:creationId xmlns:p14="http://schemas.microsoft.com/office/powerpoint/2010/main" val="15854134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7</a:t>
            </a:fld>
            <a:endParaRPr lang="en-GB" dirty="0"/>
          </a:p>
        </p:txBody>
      </p:sp>
    </p:spTree>
    <p:extLst>
      <p:ext uri="{BB962C8B-B14F-4D97-AF65-F5344CB8AC3E}">
        <p14:creationId xmlns:p14="http://schemas.microsoft.com/office/powerpoint/2010/main" val="20005746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8</a:t>
            </a:fld>
            <a:endParaRPr lang="en-GB" dirty="0"/>
          </a:p>
        </p:txBody>
      </p:sp>
    </p:spTree>
    <p:extLst>
      <p:ext uri="{BB962C8B-B14F-4D97-AF65-F5344CB8AC3E}">
        <p14:creationId xmlns:p14="http://schemas.microsoft.com/office/powerpoint/2010/main" val="9832514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9</a:t>
            </a:fld>
            <a:endParaRPr lang="en-GB" dirty="0"/>
          </a:p>
        </p:txBody>
      </p:sp>
    </p:spTree>
    <p:extLst>
      <p:ext uri="{BB962C8B-B14F-4D97-AF65-F5344CB8AC3E}">
        <p14:creationId xmlns:p14="http://schemas.microsoft.com/office/powerpoint/2010/main" val="5422988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slide" Target="../slides/slide15.xml"/><Relationship Id="rId3" Type="http://schemas.openxmlformats.org/officeDocument/2006/relationships/slide" Target="../slides/slide9.xml"/><Relationship Id="rId7" Type="http://schemas.openxmlformats.org/officeDocument/2006/relationships/slide" Target="../slides/slide14.xml"/><Relationship Id="rId2"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12.xml"/><Relationship Id="rId5" Type="http://schemas.openxmlformats.org/officeDocument/2006/relationships/slide" Target="../slides/slide11.xml"/><Relationship Id="rId10" Type="http://schemas.openxmlformats.org/officeDocument/2006/relationships/slide" Target="../slides/slide18.xml"/><Relationship Id="rId4" Type="http://schemas.openxmlformats.org/officeDocument/2006/relationships/slide" Target="../slides/slide10.xml"/><Relationship Id="rId9" Type="http://schemas.openxmlformats.org/officeDocument/2006/relationships/slide" Target="../slides/slide1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rookeWeston">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latin typeface="Calibri" pitchFamily="34" charset="0"/>
              <a:cs typeface="Calibri" pitchFamily="34" charset="0"/>
            </a:endParaRPr>
          </a:p>
        </p:txBody>
      </p:sp>
      <p:sp>
        <p:nvSpPr>
          <p:cNvPr id="9" name="Title 8"/>
          <p:cNvSpPr>
            <a:spLocks noGrp="1"/>
          </p:cNvSpPr>
          <p:nvPr>
            <p:ph type="ctrTitle"/>
          </p:nvPr>
        </p:nvSpPr>
        <p:spPr>
          <a:xfrm>
            <a:off x="685800" y="214290"/>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871566" y="5515444"/>
            <a:ext cx="7772400" cy="1199704"/>
          </a:xfrm>
        </p:spPr>
        <p:txBody>
          <a:bodyPr lIns="45720" rIns="45720"/>
          <a:lstStyle>
            <a:lvl1pPr marL="0" marR="64008" indent="0" algn="r">
              <a:buNone/>
              <a:defRPr b="1">
                <a:solidFill>
                  <a:schemeClr val="bg1"/>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LO1 1-7">
    <p:spTree>
      <p:nvGrpSpPr>
        <p:cNvPr id="1" name=""/>
        <p:cNvGrpSpPr/>
        <p:nvPr/>
      </p:nvGrpSpPr>
      <p:grpSpPr>
        <a:xfrm>
          <a:off x="0" y="0"/>
          <a:ext cx="0" cy="0"/>
          <a:chOff x="0" y="0"/>
          <a:chExt cx="0" cy="0"/>
        </a:xfrm>
      </p:grpSpPr>
      <p:sp>
        <p:nvSpPr>
          <p:cNvPr id="6" name="Title 5"/>
          <p:cNvSpPr>
            <a:spLocks noGrp="1"/>
          </p:cNvSpPr>
          <p:nvPr>
            <p:ph type="title"/>
          </p:nvPr>
        </p:nvSpPr>
        <p:spPr>
          <a:xfrm>
            <a:off x="70266" y="72008"/>
            <a:ext cx="8859452" cy="548680"/>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sp>
        <p:nvSpPr>
          <p:cNvPr id="14" name="Round Same Side Corner Rectangle 13">
            <a:hlinkClick r:id="rId2" action="ppaction://hlinksldjump"/>
          </p:cNvPr>
          <p:cNvSpPr/>
          <p:nvPr userDrawn="1"/>
        </p:nvSpPr>
        <p:spPr>
          <a:xfrm>
            <a:off x="8190282" y="620688"/>
            <a:ext cx="702198"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lIns="0" tIns="0" rIns="0" bIns="0" rtlCol="0" anchor="ctr"/>
          <a:lstStyle/>
          <a:p>
            <a:pPr algn="ctr"/>
            <a:r>
              <a:rPr lang="en-GB" sz="870" b="1" dirty="0" smtClean="0">
                <a:latin typeface="Arial" panose="020B0604020202020204" pitchFamily="34" charset="0"/>
                <a:cs typeface="Arial" panose="020B0604020202020204" pitchFamily="34" charset="0"/>
              </a:rPr>
              <a:t>Assessment</a:t>
            </a:r>
            <a:endParaRPr lang="en-GB" sz="870" b="1" dirty="0">
              <a:latin typeface="Arial" panose="020B0604020202020204" pitchFamily="34" charset="0"/>
              <a:cs typeface="Arial" panose="020B0604020202020204" pitchFamily="34" charset="0"/>
            </a:endParaRPr>
          </a:p>
        </p:txBody>
      </p:sp>
      <p:sp>
        <p:nvSpPr>
          <p:cNvPr id="12" name="Round Same Side Corner Rectangle 11">
            <a:hlinkClick r:id="rId3" action="ppaction://hlinksldjump"/>
          </p:cNvPr>
          <p:cNvSpPr/>
          <p:nvPr userDrawn="1"/>
        </p:nvSpPr>
        <p:spPr>
          <a:xfrm>
            <a:off x="179512" y="620688"/>
            <a:ext cx="1156715"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870" b="1" dirty="0" smtClean="0">
                <a:latin typeface="Arial" panose="020B0604020202020204" pitchFamily="34" charset="0"/>
                <a:cs typeface="Arial" panose="020B0604020202020204" pitchFamily="34" charset="0"/>
              </a:rPr>
              <a:t>2.1 </a:t>
            </a:r>
            <a:r>
              <a:rPr lang="en-GB" sz="870" b="1" dirty="0" smtClean="0">
                <a:latin typeface="Arial" panose="020B0604020202020204" pitchFamily="34" charset="0"/>
                <a:cs typeface="Arial" panose="020B0604020202020204" pitchFamily="34" charset="0"/>
              </a:rPr>
              <a:t>- </a:t>
            </a:r>
            <a:r>
              <a:rPr lang="en-GB" sz="870" b="1" dirty="0" smtClean="0">
                <a:latin typeface="Arial" panose="020B0604020202020204" pitchFamily="34" charset="0"/>
                <a:cs typeface="Arial" panose="020B0604020202020204" pitchFamily="34" charset="0"/>
              </a:rPr>
              <a:t>Communication</a:t>
            </a:r>
            <a:endParaRPr lang="en-GB" sz="870" b="1" dirty="0">
              <a:latin typeface="Arial" panose="020B0604020202020204" pitchFamily="34" charset="0"/>
              <a:cs typeface="Arial" panose="020B0604020202020204" pitchFamily="34" charset="0"/>
            </a:endParaRPr>
          </a:p>
        </p:txBody>
      </p:sp>
      <p:sp>
        <p:nvSpPr>
          <p:cNvPr id="11" name="Round Same Side Corner Rectangle 10">
            <a:hlinkClick r:id="rId4" action="ppaction://hlinksldjump"/>
          </p:cNvPr>
          <p:cNvSpPr/>
          <p:nvPr userDrawn="1"/>
        </p:nvSpPr>
        <p:spPr>
          <a:xfrm>
            <a:off x="1370048" y="620688"/>
            <a:ext cx="1110364"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870" b="1" dirty="0" smtClean="0">
                <a:latin typeface="Arial" panose="020B0604020202020204" pitchFamily="34" charset="0"/>
                <a:cs typeface="Arial" panose="020B0604020202020204" pitchFamily="34" charset="0"/>
              </a:rPr>
              <a:t>2.2 – Team Building</a:t>
            </a:r>
            <a:endParaRPr lang="en-GB" sz="870" b="1" dirty="0">
              <a:latin typeface="Arial" panose="020B0604020202020204" pitchFamily="34" charset="0"/>
              <a:cs typeface="Arial" panose="020B0604020202020204" pitchFamily="34" charset="0"/>
            </a:endParaRPr>
          </a:p>
        </p:txBody>
      </p:sp>
      <p:sp>
        <p:nvSpPr>
          <p:cNvPr id="13" name="Round Same Side Corner Rectangle 12">
            <a:hlinkClick r:id="rId5" action="ppaction://hlinksldjump"/>
          </p:cNvPr>
          <p:cNvSpPr/>
          <p:nvPr userDrawn="1"/>
        </p:nvSpPr>
        <p:spPr>
          <a:xfrm>
            <a:off x="2513052" y="620688"/>
            <a:ext cx="784415"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870" b="1" dirty="0" smtClean="0">
                <a:latin typeface="Arial" panose="020B0604020202020204" pitchFamily="34" charset="0"/>
                <a:cs typeface="Arial" panose="020B0604020202020204" pitchFamily="34" charset="0"/>
              </a:rPr>
              <a:t>2.3 – Planning</a:t>
            </a:r>
            <a:endParaRPr lang="en-GB" sz="870" b="1" dirty="0">
              <a:latin typeface="Arial" panose="020B0604020202020204" pitchFamily="34" charset="0"/>
              <a:cs typeface="Arial" panose="020B0604020202020204" pitchFamily="34" charset="0"/>
            </a:endParaRPr>
          </a:p>
        </p:txBody>
      </p:sp>
      <p:sp>
        <p:nvSpPr>
          <p:cNvPr id="16" name="Round Same Side Corner Rectangle 15">
            <a:hlinkClick r:id="rId6" action="ppaction://hlinksldjump"/>
          </p:cNvPr>
          <p:cNvSpPr/>
          <p:nvPr userDrawn="1"/>
        </p:nvSpPr>
        <p:spPr>
          <a:xfrm>
            <a:off x="3321807" y="620688"/>
            <a:ext cx="743843"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870" b="1" dirty="0" smtClean="0">
                <a:latin typeface="Arial" panose="020B0604020202020204" pitchFamily="34" charset="0"/>
                <a:cs typeface="Arial" panose="020B0604020202020204" pitchFamily="34" charset="0"/>
              </a:rPr>
              <a:t>2.4 </a:t>
            </a:r>
            <a:r>
              <a:rPr lang="en-GB" sz="870" b="1" dirty="0" smtClean="0">
                <a:latin typeface="Arial" panose="020B0604020202020204" pitchFamily="34" charset="0"/>
                <a:cs typeface="Arial" panose="020B0604020202020204" pitchFamily="34" charset="0"/>
              </a:rPr>
              <a:t>- </a:t>
            </a:r>
            <a:r>
              <a:rPr lang="en-GB" sz="870" b="1" dirty="0" smtClean="0">
                <a:latin typeface="Arial" panose="020B0604020202020204" pitchFamily="34" charset="0"/>
                <a:cs typeface="Arial" panose="020B0604020202020204" pitchFamily="34" charset="0"/>
              </a:rPr>
              <a:t>Conflict</a:t>
            </a:r>
            <a:endParaRPr lang="en-GB" sz="870" b="1" dirty="0">
              <a:latin typeface="Arial" panose="020B0604020202020204" pitchFamily="34" charset="0"/>
              <a:cs typeface="Arial" panose="020B0604020202020204" pitchFamily="34" charset="0"/>
            </a:endParaRPr>
          </a:p>
        </p:txBody>
      </p:sp>
      <p:sp>
        <p:nvSpPr>
          <p:cNvPr id="17" name="Round Same Side Corner Rectangle 16">
            <a:hlinkClick r:id="rId7" action="ppaction://hlinksldjump"/>
          </p:cNvPr>
          <p:cNvSpPr/>
          <p:nvPr userDrawn="1"/>
        </p:nvSpPr>
        <p:spPr>
          <a:xfrm>
            <a:off x="4088957" y="620688"/>
            <a:ext cx="905147"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870" b="1" dirty="0" smtClean="0">
                <a:latin typeface="Arial" panose="020B0604020202020204" pitchFamily="34" charset="0"/>
                <a:cs typeface="Arial" panose="020B0604020202020204" pitchFamily="34" charset="0"/>
              </a:rPr>
              <a:t>2.5 </a:t>
            </a:r>
            <a:r>
              <a:rPr lang="en-GB" sz="870" b="1" dirty="0" smtClean="0">
                <a:latin typeface="Arial" panose="020B0604020202020204" pitchFamily="34" charset="0"/>
                <a:cs typeface="Arial" panose="020B0604020202020204" pitchFamily="34" charset="0"/>
              </a:rPr>
              <a:t>- </a:t>
            </a:r>
            <a:r>
              <a:rPr lang="en-GB" sz="870" b="1" dirty="0" smtClean="0">
                <a:latin typeface="Arial" panose="020B0604020202020204" pitchFamily="34" charset="0"/>
                <a:cs typeface="Arial" panose="020B0604020202020204" pitchFamily="34" charset="0"/>
              </a:rPr>
              <a:t>Negotiation</a:t>
            </a:r>
            <a:endParaRPr lang="en-GB" sz="870" b="1" dirty="0">
              <a:latin typeface="Arial" panose="020B0604020202020204" pitchFamily="34" charset="0"/>
              <a:cs typeface="Arial" panose="020B0604020202020204" pitchFamily="34" charset="0"/>
            </a:endParaRPr>
          </a:p>
        </p:txBody>
      </p:sp>
      <p:sp>
        <p:nvSpPr>
          <p:cNvPr id="18" name="Round Same Side Corner Rectangle 17">
            <a:hlinkClick r:id="rId8" action="ppaction://hlinksldjump"/>
          </p:cNvPr>
          <p:cNvSpPr/>
          <p:nvPr userDrawn="1"/>
        </p:nvSpPr>
        <p:spPr>
          <a:xfrm>
            <a:off x="5021518" y="620688"/>
            <a:ext cx="949666"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870" b="1" dirty="0" smtClean="0">
                <a:latin typeface="Arial" panose="020B0604020202020204" pitchFamily="34" charset="0"/>
                <a:cs typeface="Arial" panose="020B0604020202020204" pitchFamily="34" charset="0"/>
              </a:rPr>
              <a:t>2.6 </a:t>
            </a:r>
            <a:r>
              <a:rPr lang="en-GB" sz="870" b="1" dirty="0" smtClean="0">
                <a:latin typeface="Arial" panose="020B0604020202020204" pitchFamily="34" charset="0"/>
                <a:cs typeface="Arial" panose="020B0604020202020204" pitchFamily="34" charset="0"/>
              </a:rPr>
              <a:t>- </a:t>
            </a:r>
            <a:r>
              <a:rPr lang="en-GB" sz="870" b="1" dirty="0" smtClean="0">
                <a:latin typeface="Arial" panose="020B0604020202020204" pitchFamily="34" charset="0"/>
                <a:cs typeface="Arial" panose="020B0604020202020204" pitchFamily="34" charset="0"/>
              </a:rPr>
              <a:t>Leadership</a:t>
            </a:r>
            <a:endParaRPr lang="en-GB" sz="870" b="1" dirty="0">
              <a:latin typeface="Arial" panose="020B0604020202020204" pitchFamily="34" charset="0"/>
              <a:cs typeface="Arial" panose="020B0604020202020204" pitchFamily="34" charset="0"/>
            </a:endParaRPr>
          </a:p>
        </p:txBody>
      </p:sp>
      <p:sp>
        <p:nvSpPr>
          <p:cNvPr id="20" name="Round Same Side Corner Rectangle 19">
            <a:hlinkClick r:id="rId9" action="ppaction://hlinksldjump"/>
          </p:cNvPr>
          <p:cNvSpPr/>
          <p:nvPr userDrawn="1"/>
        </p:nvSpPr>
        <p:spPr>
          <a:xfrm>
            <a:off x="5999732" y="620688"/>
            <a:ext cx="1213021"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870" b="1" dirty="0" smtClean="0">
                <a:latin typeface="Arial" panose="020B0604020202020204" pitchFamily="34" charset="0"/>
                <a:cs typeface="Arial" panose="020B0604020202020204" pitchFamily="34" charset="0"/>
              </a:rPr>
              <a:t>2.7 – Critical Thinking</a:t>
            </a:r>
            <a:endParaRPr lang="en-GB" sz="870" b="1" dirty="0">
              <a:latin typeface="Arial" panose="020B0604020202020204" pitchFamily="34" charset="0"/>
              <a:cs typeface="Arial" panose="020B0604020202020204" pitchFamily="34" charset="0"/>
            </a:endParaRPr>
          </a:p>
        </p:txBody>
      </p:sp>
      <p:sp>
        <p:nvSpPr>
          <p:cNvPr id="21" name="Round Same Side Corner Rectangle 20">
            <a:hlinkClick r:id="rId10" action="ppaction://hlinksldjump"/>
          </p:cNvPr>
          <p:cNvSpPr/>
          <p:nvPr userDrawn="1"/>
        </p:nvSpPr>
        <p:spPr>
          <a:xfrm>
            <a:off x="7248008" y="620688"/>
            <a:ext cx="914619"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870" b="1" dirty="0" smtClean="0">
                <a:latin typeface="Arial" panose="020B0604020202020204" pitchFamily="34" charset="0"/>
                <a:cs typeface="Arial" panose="020B0604020202020204" pitchFamily="34" charset="0"/>
              </a:rPr>
              <a:t>2.8 - Risk-taking</a:t>
            </a:r>
            <a:endParaRPr lang="en-GB" sz="870" b="1" dirty="0">
              <a:latin typeface="Arial" panose="020B0604020202020204" pitchFamily="34" charset="0"/>
              <a:cs typeface="Arial" panose="020B0604020202020204" pitchFamily="34" charset="0"/>
            </a:endParaRPr>
          </a:p>
        </p:txBody>
      </p:sp>
      <p:sp>
        <p:nvSpPr>
          <p:cNvPr id="15" name="Content Placeholder 1"/>
          <p:cNvSpPr txBox="1">
            <a:spLocks/>
          </p:cNvSpPr>
          <p:nvPr/>
        </p:nvSpPr>
        <p:spPr>
          <a:xfrm>
            <a:off x="177105" y="983578"/>
            <a:ext cx="8752613" cy="5757790"/>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6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3648" y="5937012"/>
            <a:ext cx="3203848"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2" name="Freeform 11"/>
          <p:cNvSpPr>
            <a:spLocks/>
          </p:cNvSpPr>
          <p:nvPr/>
        </p:nvSpPr>
        <p:spPr bwMode="auto">
          <a:xfrm>
            <a:off x="1" y="5924550"/>
            <a:ext cx="2339752"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4" name="Right Triangle 13"/>
          <p:cNvSpPr>
            <a:spLocks/>
          </p:cNvSpPr>
          <p:nvPr/>
        </p:nvSpPr>
        <p:spPr bwMode="auto">
          <a:xfrm>
            <a:off x="-6042" y="5949279"/>
            <a:ext cx="1913746" cy="922841"/>
          </a:xfrm>
          <a:prstGeom prst="rtTriangle">
            <a:avLst/>
          </a:prstGeom>
          <a:blipFill>
            <a:blip r:embed="rId4" cstate="print">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5" name="Straight Connector 14"/>
          <p:cNvCxnSpPr>
            <a:stCxn id="14" idx="0"/>
            <a:endCxn id="14" idx="4"/>
          </p:cNvCxnSpPr>
          <p:nvPr/>
        </p:nvCxnSpPr>
        <p:spPr>
          <a:xfrm rot="16200000" flipH="1">
            <a:off x="489410" y="5453826"/>
            <a:ext cx="922841" cy="1913746"/>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4"/>
            <a:ext cx="8229600" cy="857256"/>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000108"/>
            <a:ext cx="8229600" cy="4929222"/>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7" r:id="rId1"/>
    <p:sldLayoutId id="2147483711" r:id="rId2"/>
  </p:sldLayoutIdLst>
  <p:timing>
    <p:tnLst>
      <p:par>
        <p:cTn id="1" dur="indefinite" restart="never" nodeType="tmRoot"/>
      </p:par>
    </p:tnLst>
  </p:timing>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p:titleStyle>
    <p:body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5229200"/>
            <a:ext cx="8784976" cy="771076"/>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8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LO2 - Understand the Skills Project Managers Need to Have</a:t>
            </a:r>
            <a:endParaRPr lang="en-GB" sz="48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Rectangle 6"/>
          <p:cNvSpPr/>
          <p:nvPr/>
        </p:nvSpPr>
        <p:spPr>
          <a:xfrm>
            <a:off x="251520" y="260648"/>
            <a:ext cx="8712968" cy="170843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8" name="TextBox 7"/>
          <p:cNvSpPr txBox="1"/>
          <p:nvPr/>
        </p:nvSpPr>
        <p:spPr>
          <a:xfrm>
            <a:off x="323528" y="332656"/>
            <a:ext cx="8496944" cy="1492716"/>
          </a:xfrm>
          <a:prstGeom prst="rect">
            <a:avLst/>
          </a:prstGeom>
          <a:noFill/>
        </p:spPr>
        <p:txBody>
          <a:bodyPr wrap="square" rtlCol="0">
            <a:spAutoFit/>
          </a:bodyPr>
          <a:lstStyle/>
          <a:p>
            <a:pPr algn="r"/>
            <a:r>
              <a:rPr lang="en-GB" sz="2800" dirty="0"/>
              <a:t> Cambridge </a:t>
            </a:r>
            <a:r>
              <a:rPr lang="en-GB" sz="2800" b="1" dirty="0"/>
              <a:t>TECHNICALS- LEVEL 3 </a:t>
            </a:r>
          </a:p>
          <a:p>
            <a:pPr algn="r"/>
            <a:r>
              <a:rPr lang="en-GB" sz="3100" dirty="0"/>
              <a:t> </a:t>
            </a:r>
            <a:r>
              <a:rPr lang="en-GB" sz="3100" b="1" dirty="0"/>
              <a:t>Unit </a:t>
            </a:r>
            <a:r>
              <a:rPr lang="en-GB" sz="3100" b="1" dirty="0" smtClean="0"/>
              <a:t>16 </a:t>
            </a:r>
            <a:r>
              <a:rPr lang="en-GB" sz="3100" b="1" dirty="0"/>
              <a:t>– </a:t>
            </a:r>
            <a:r>
              <a:rPr lang="en-GB" sz="3100" b="1" dirty="0" smtClean="0"/>
              <a:t>Principles of Project Management</a:t>
            </a:r>
            <a:endParaRPr lang="en-GB" sz="3100" b="1" dirty="0"/>
          </a:p>
          <a:p>
            <a:pPr algn="r"/>
            <a:r>
              <a:rPr lang="en-GB" sz="3200" b="1" dirty="0" smtClean="0">
                <a:solidFill>
                  <a:schemeClr val="tx1">
                    <a:lumMod val="50000"/>
                    <a:lumOff val="50000"/>
                  </a:schemeClr>
                </a:solidFill>
              </a:rPr>
              <a:t>2016 Specification </a:t>
            </a:r>
            <a:r>
              <a:rPr lang="en-GB" sz="3200" b="1" dirty="0">
                <a:solidFill>
                  <a:schemeClr val="tx1">
                    <a:lumMod val="50000"/>
                    <a:lumOff val="50000"/>
                  </a:schemeClr>
                </a:solidFill>
              </a:rPr>
              <a:t>- M/507/8163 </a:t>
            </a:r>
          </a:p>
        </p:txBody>
      </p:sp>
      <p:pic>
        <p:nvPicPr>
          <p:cNvPr id="6" name="Picture 2" descr="https://clbusiness.files.wordpress.com/2013/03/cropped-lightbulb_business1.jp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211960" y="2037806"/>
            <a:ext cx="4608512" cy="29033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63426" y="1079401"/>
            <a:ext cx="8557046" cy="5760038"/>
          </a:xfrm>
          <a:prstGeom prst="rect">
            <a:avLst/>
          </a:prstGeom>
        </p:spPr>
        <p:txBody>
          <a:bodyPr wrap="square">
            <a:spAutoFit/>
          </a:bodyPr>
          <a:lstStyle/>
          <a:p>
            <a:pPr marL="285750" indent="-285750">
              <a:buClr>
                <a:srgbClr val="C00000"/>
              </a:buClr>
              <a:buFont typeface="Wingdings 3" panose="05040102010807070707" pitchFamily="18" charset="2"/>
              <a:buChar char=""/>
            </a:pPr>
            <a:r>
              <a:rPr lang="en-US" sz="1270" b="1" dirty="0" smtClean="0">
                <a:solidFill>
                  <a:srgbClr val="FF0000"/>
                </a:solidFill>
              </a:rPr>
              <a:t>Team building </a:t>
            </a:r>
            <a:r>
              <a:rPr lang="en-GB" sz="1270" dirty="0" smtClean="0"/>
              <a:t>- </a:t>
            </a:r>
            <a:r>
              <a:rPr lang="en-US" sz="1270" dirty="0"/>
              <a:t>The project manager needs to be a good team builder. A team builder can best be defined as a strong person who provides the substance that holds the team together in common purpose toward the right objective. The team starts as a group of strangers and needs to be made into a core group of people. Keeping the sense of team spirit alive despite the many problems in the project’s execution, is another crucial quality a project manager should have.</a:t>
            </a:r>
            <a:endParaRPr lang="en-US" sz="1270" dirty="0" smtClean="0"/>
          </a:p>
          <a:p>
            <a:pPr marL="536575" lvl="1" indent="-285750">
              <a:buClr>
                <a:srgbClr val="C00000"/>
              </a:buClr>
              <a:buFont typeface="Wingdings 3" panose="05040102010807070707" pitchFamily="18" charset="2"/>
              <a:buChar char=""/>
            </a:pPr>
            <a:r>
              <a:rPr lang="en-US" sz="1270" b="1" dirty="0" smtClean="0"/>
              <a:t>Listening </a:t>
            </a:r>
            <a:r>
              <a:rPr lang="en-US" sz="1270" b="1" dirty="0"/>
              <a:t>and responding to team member </a:t>
            </a:r>
            <a:r>
              <a:rPr lang="en-US" sz="1270" b="1" dirty="0" smtClean="0"/>
              <a:t>issues</a:t>
            </a:r>
            <a:r>
              <a:rPr lang="en-GB" sz="1270" b="1" dirty="0"/>
              <a:t> </a:t>
            </a:r>
            <a:r>
              <a:rPr lang="en-GB" sz="1270" dirty="0"/>
              <a:t>- </a:t>
            </a:r>
            <a:r>
              <a:rPr lang="en-US" sz="1270" dirty="0"/>
              <a:t>In order for a team to progress from a group of strangers to a single cohesive unit, the leader must understand the process and dynamics required for this transformation. He or she must also know the appropriate leadership style to use during each stage of team development. The leader must also have an understanding of the different team players styles and how to </a:t>
            </a:r>
            <a:r>
              <a:rPr lang="en-US" sz="1270" dirty="0" err="1"/>
              <a:t>capitalise</a:t>
            </a:r>
            <a:r>
              <a:rPr lang="en-US" sz="1270" dirty="0"/>
              <a:t> on each at the proper time, for the problem at hand</a:t>
            </a:r>
            <a:r>
              <a:rPr lang="en-US" sz="1270" dirty="0" smtClean="0"/>
              <a:t>.</a:t>
            </a:r>
            <a:r>
              <a:rPr lang="en-US" sz="1270" b="1" dirty="0"/>
              <a:t> </a:t>
            </a:r>
            <a:r>
              <a:rPr lang="en-US" sz="1270" dirty="0" smtClean="0"/>
              <a:t>E.g. teachers who complain about the changes in a curriculum will be given the chance one-to-one to discuss their issues, fears and worries.</a:t>
            </a:r>
            <a:endParaRPr lang="en-US" sz="1270" dirty="0" smtClean="0"/>
          </a:p>
          <a:p>
            <a:pPr marL="536575" lvl="1" indent="-285750">
              <a:buClr>
                <a:srgbClr val="C00000"/>
              </a:buClr>
              <a:buFont typeface="Wingdings 3" panose="05040102010807070707" pitchFamily="18" charset="2"/>
              <a:buChar char=""/>
            </a:pPr>
            <a:r>
              <a:rPr lang="en-US" sz="1270" b="1" dirty="0"/>
              <a:t>B</a:t>
            </a:r>
            <a:r>
              <a:rPr lang="en-US" sz="1270" b="1" dirty="0" smtClean="0"/>
              <a:t>uilding </a:t>
            </a:r>
            <a:r>
              <a:rPr lang="en-US" sz="1270" b="1" dirty="0"/>
              <a:t>team </a:t>
            </a:r>
            <a:r>
              <a:rPr lang="en-US" sz="1270" b="1" dirty="0" smtClean="0"/>
              <a:t>rapport</a:t>
            </a:r>
            <a:r>
              <a:rPr lang="en-GB" sz="1270" b="1" dirty="0"/>
              <a:t> </a:t>
            </a:r>
            <a:r>
              <a:rPr lang="en-GB" sz="1270" dirty="0"/>
              <a:t>- </a:t>
            </a:r>
            <a:r>
              <a:rPr lang="en-US" sz="1270" dirty="0"/>
              <a:t>Trust and rapport between project members can be vital in order for the team to work </a:t>
            </a:r>
            <a:r>
              <a:rPr lang="en-US" sz="1270" dirty="0" smtClean="0"/>
              <a:t>effectively. Rapport </a:t>
            </a:r>
            <a:r>
              <a:rPr lang="en-US" sz="1270" dirty="0"/>
              <a:t>is a positive feeling about a relationship and is like a bridge between two </a:t>
            </a:r>
            <a:r>
              <a:rPr lang="en-US" sz="1270" dirty="0" smtClean="0"/>
              <a:t>islands, stronger ones can </a:t>
            </a:r>
            <a:r>
              <a:rPr lang="en-US" sz="1270" dirty="0"/>
              <a:t>carry heavier </a:t>
            </a:r>
            <a:r>
              <a:rPr lang="en-US" sz="1270" dirty="0" smtClean="0"/>
              <a:t>loads. When a team leader has </a:t>
            </a:r>
            <a:r>
              <a:rPr lang="en-US" sz="1270" dirty="0"/>
              <a:t>a stronger relationship with </a:t>
            </a:r>
            <a:r>
              <a:rPr lang="en-US" sz="1270" dirty="0" smtClean="0"/>
              <a:t>a worker, they </a:t>
            </a:r>
            <a:r>
              <a:rPr lang="en-US" sz="1270" dirty="0"/>
              <a:t>can ask more of </a:t>
            </a:r>
            <a:r>
              <a:rPr lang="en-US" sz="1270" dirty="0" smtClean="0"/>
              <a:t>them. Rapport </a:t>
            </a:r>
            <a:r>
              <a:rPr lang="en-US" sz="1270" dirty="0"/>
              <a:t>is achieved through two main ways: sharing experiences and building trust.</a:t>
            </a:r>
            <a:endParaRPr lang="en-US" sz="1270" dirty="0" smtClean="0"/>
          </a:p>
          <a:p>
            <a:pPr marL="536575" lvl="1" indent="-285750">
              <a:buClr>
                <a:srgbClr val="C00000"/>
              </a:buClr>
              <a:buFont typeface="Wingdings 3" panose="05040102010807070707" pitchFamily="18" charset="2"/>
              <a:buChar char=""/>
            </a:pPr>
            <a:r>
              <a:rPr lang="en-US" sz="1270" b="1" dirty="0"/>
              <a:t>M</a:t>
            </a:r>
            <a:r>
              <a:rPr lang="en-US" sz="1270" b="1" dirty="0" smtClean="0"/>
              <a:t>otivating </a:t>
            </a:r>
            <a:r>
              <a:rPr lang="en-US" sz="1270" b="1" dirty="0"/>
              <a:t>project team </a:t>
            </a:r>
            <a:r>
              <a:rPr lang="en-US" sz="1270" b="1" dirty="0" smtClean="0"/>
              <a:t>members</a:t>
            </a:r>
            <a:r>
              <a:rPr lang="en-GB" sz="1270" b="1" dirty="0"/>
              <a:t> </a:t>
            </a:r>
            <a:r>
              <a:rPr lang="en-GB" sz="1270" dirty="0"/>
              <a:t>- </a:t>
            </a:r>
            <a:r>
              <a:rPr lang="en-US" sz="1270" dirty="0"/>
              <a:t>Efficient processes and smooth relationships create the opportunity for successful projects. And having team members personally commit to your project’s success gives you the greatest chance of achieving it. Therefore, your major task as a project manager is to encourage every team member to be motivated and committed to your project’s </a:t>
            </a:r>
            <a:r>
              <a:rPr lang="en-US" sz="1270" dirty="0" smtClean="0"/>
              <a:t>success. The </a:t>
            </a:r>
            <a:r>
              <a:rPr lang="en-US" sz="1270" dirty="0"/>
              <a:t>following factors encourage a person to become and remain motivated to achieve a goal:</a:t>
            </a:r>
          </a:p>
          <a:p>
            <a:pPr marL="901700" lvl="2" indent="-193675">
              <a:buClr>
                <a:srgbClr val="C00000"/>
              </a:buClr>
              <a:buFont typeface="Arial" panose="020B0604020202020204" pitchFamily="34" charset="0"/>
              <a:buChar char="•"/>
            </a:pPr>
            <a:r>
              <a:rPr lang="en-US" sz="1270" dirty="0" smtClean="0"/>
              <a:t>Desirability</a:t>
            </a:r>
            <a:r>
              <a:rPr lang="en-US" sz="1270" dirty="0"/>
              <a:t>: The value of achieving the goal</a:t>
            </a:r>
          </a:p>
          <a:p>
            <a:pPr marL="901700" lvl="2" indent="-193675">
              <a:buClr>
                <a:srgbClr val="C00000"/>
              </a:buClr>
              <a:buFont typeface="Arial" panose="020B0604020202020204" pitchFamily="34" charset="0"/>
              <a:buChar char="•"/>
            </a:pPr>
            <a:r>
              <a:rPr lang="en-US" sz="1270" dirty="0" smtClean="0"/>
              <a:t>Feasibility</a:t>
            </a:r>
            <a:r>
              <a:rPr lang="en-US" sz="1270" dirty="0"/>
              <a:t>: The likelihood that you can achieve the goal</a:t>
            </a:r>
          </a:p>
          <a:p>
            <a:pPr marL="901700" lvl="2" indent="-193675">
              <a:buClr>
                <a:srgbClr val="C00000"/>
              </a:buClr>
              <a:buFont typeface="Arial" panose="020B0604020202020204" pitchFamily="34" charset="0"/>
              <a:buChar char="•"/>
            </a:pPr>
            <a:r>
              <a:rPr lang="en-US" sz="1270" dirty="0" smtClean="0"/>
              <a:t>Progress</a:t>
            </a:r>
            <a:r>
              <a:rPr lang="en-US" sz="1270" dirty="0"/>
              <a:t>: Your accomplishments as you work to reach your goal</a:t>
            </a:r>
          </a:p>
          <a:p>
            <a:pPr marL="901700" lvl="2" indent="-193675">
              <a:buClr>
                <a:srgbClr val="C00000"/>
              </a:buClr>
              <a:buFont typeface="Arial" panose="020B0604020202020204" pitchFamily="34" charset="0"/>
              <a:buChar char="•"/>
            </a:pPr>
            <a:r>
              <a:rPr lang="en-US" sz="1270" dirty="0" smtClean="0"/>
              <a:t>Reward</a:t>
            </a:r>
            <a:r>
              <a:rPr lang="en-US" sz="1270" dirty="0"/>
              <a:t>: The payoff when you reach the goal</a:t>
            </a:r>
          </a:p>
          <a:p>
            <a:pPr marL="536575" lvl="1" indent="-285750">
              <a:buClr>
                <a:srgbClr val="C00000"/>
              </a:buClr>
              <a:buFont typeface="Wingdings 3" panose="05040102010807070707" pitchFamily="18" charset="2"/>
              <a:buChar char=""/>
            </a:pPr>
            <a:r>
              <a:rPr lang="en-US" sz="1270" dirty="0" smtClean="0"/>
              <a:t>When </a:t>
            </a:r>
            <a:r>
              <a:rPr lang="en-US" sz="1270" dirty="0"/>
              <a:t>your project meets people’s professional and personal needs in each of these four areas, you strengthen their commitment to the project’s success. </a:t>
            </a:r>
            <a:endParaRPr lang="en-US" sz="1270" dirty="0" smtClean="0"/>
          </a:p>
          <a:p>
            <a:pPr marL="0" lvl="1">
              <a:buClr>
                <a:srgbClr val="C00000"/>
              </a:buClr>
            </a:pPr>
            <a:r>
              <a:rPr lang="en-US" sz="1270" b="1" dirty="0" smtClean="0">
                <a:solidFill>
                  <a:srgbClr val="FF0000"/>
                </a:solidFill>
              </a:rPr>
              <a:t>P2.2 </a:t>
            </a:r>
            <a:r>
              <a:rPr lang="en-US" sz="1270" b="1" dirty="0">
                <a:solidFill>
                  <a:srgbClr val="FF0000"/>
                </a:solidFill>
              </a:rPr>
              <a:t>– Task </a:t>
            </a:r>
            <a:r>
              <a:rPr lang="en-US" sz="1270" b="1" dirty="0" smtClean="0">
                <a:solidFill>
                  <a:srgbClr val="FF0000"/>
                </a:solidFill>
              </a:rPr>
              <a:t>02 </a:t>
            </a:r>
            <a:r>
              <a:rPr lang="en-US" sz="1270" dirty="0">
                <a:solidFill>
                  <a:srgbClr val="FF0000"/>
                </a:solidFill>
              </a:rPr>
              <a:t>– Describe how </a:t>
            </a:r>
            <a:r>
              <a:rPr lang="en-US" sz="1270" dirty="0" smtClean="0">
                <a:solidFill>
                  <a:srgbClr val="FF0000"/>
                </a:solidFill>
              </a:rPr>
              <a:t>Team Building </a:t>
            </a:r>
            <a:r>
              <a:rPr lang="en-US" sz="1270" dirty="0">
                <a:solidFill>
                  <a:srgbClr val="FF0000"/>
                </a:solidFill>
              </a:rPr>
              <a:t>is an effective characteristic of a Project Manager and for your project define the </a:t>
            </a:r>
            <a:r>
              <a:rPr lang="en-US" sz="1270" dirty="0" smtClean="0">
                <a:solidFill>
                  <a:srgbClr val="FF0000"/>
                </a:solidFill>
              </a:rPr>
              <a:t>benefits of Team Building in the Projects Success.</a:t>
            </a:r>
            <a:endParaRPr lang="en-US" sz="1270" dirty="0">
              <a:solidFill>
                <a:srgbClr val="FF0000"/>
              </a:solidFill>
            </a:endParaRPr>
          </a:p>
        </p:txBody>
      </p:sp>
      <p:sp>
        <p:nvSpPr>
          <p:cNvPr id="14" name="Title 2"/>
          <p:cNvSpPr>
            <a:spLocks noGrp="1"/>
          </p:cNvSpPr>
          <p:nvPr>
            <p:ph type="title"/>
          </p:nvPr>
        </p:nvSpPr>
        <p:spPr>
          <a:xfrm>
            <a:off x="70266" y="72008"/>
            <a:ext cx="8859452" cy="548680"/>
          </a:xfrm>
        </p:spPr>
        <p:txBody>
          <a:bodyPr>
            <a:noAutofit/>
          </a:bodyPr>
          <a:lstStyle/>
          <a:p>
            <a:r>
              <a:rPr lang="en-US" sz="2400" dirty="0" smtClean="0"/>
              <a:t>P2.2 </a:t>
            </a:r>
            <a:r>
              <a:rPr lang="en-US" sz="2400" dirty="0" smtClean="0"/>
              <a:t>- </a:t>
            </a:r>
            <a:r>
              <a:rPr lang="en-US" sz="2400" dirty="0" smtClean="0"/>
              <a:t>Skills Project Managers Need – Team Building and Planning</a:t>
            </a:r>
            <a:endParaRPr lang="en-US" sz="2400" dirty="0"/>
          </a:p>
        </p:txBody>
      </p:sp>
      <p:sp>
        <p:nvSpPr>
          <p:cNvPr id="2" name="AutoShape 2" descr="Phils amazing pie chart 2"/>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963492215"/>
      </p:ext>
    </p:ext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63426" y="1079401"/>
            <a:ext cx="8557046" cy="5816977"/>
          </a:xfrm>
          <a:prstGeom prst="rect">
            <a:avLst/>
          </a:prstGeom>
        </p:spPr>
        <p:txBody>
          <a:bodyPr wrap="square">
            <a:spAutoFit/>
          </a:bodyPr>
          <a:lstStyle/>
          <a:p>
            <a:pPr marL="285750" indent="-285750">
              <a:buClr>
                <a:srgbClr val="C00000"/>
              </a:buClr>
              <a:buFont typeface="Wingdings 3" panose="05040102010807070707" pitchFamily="18" charset="2"/>
              <a:buChar char=""/>
            </a:pPr>
            <a:r>
              <a:rPr lang="en-US" sz="1200" b="1" dirty="0" smtClean="0">
                <a:solidFill>
                  <a:srgbClr val="FF0000"/>
                </a:solidFill>
              </a:rPr>
              <a:t>Planning</a:t>
            </a:r>
            <a:r>
              <a:rPr lang="en-US" sz="1200" b="1" dirty="0" smtClean="0"/>
              <a:t> </a:t>
            </a:r>
            <a:r>
              <a:rPr lang="en-GB" sz="1200" dirty="0" smtClean="0"/>
              <a:t>- </a:t>
            </a:r>
            <a:r>
              <a:rPr lang="en-US" sz="1200" dirty="0"/>
              <a:t>Project managers must be able to organise staff and tasks into a schedule and monitor its progress. This schedule should define the scope of work to be undertaken and a timetable for the project. It includes all activities that are to be resourced, scheduled and undertaken over a period of time to achieve the required project outcomes</a:t>
            </a:r>
            <a:r>
              <a:rPr lang="en-US" sz="1200" dirty="0" smtClean="0"/>
              <a:t>. </a:t>
            </a:r>
          </a:p>
          <a:p>
            <a:pPr marL="536575" lvl="1" indent="-261938">
              <a:buClr>
                <a:srgbClr val="C00000"/>
              </a:buClr>
              <a:buFont typeface="Wingdings 3" panose="05040102010807070707" pitchFamily="18" charset="2"/>
              <a:buChar char=""/>
            </a:pPr>
            <a:r>
              <a:rPr lang="en-US" sz="1200" b="1" dirty="0" smtClean="0"/>
              <a:t>S</a:t>
            </a:r>
            <a:r>
              <a:rPr lang="en-US" sz="1200" b="1" dirty="0" smtClean="0"/>
              <a:t>cheduling</a:t>
            </a:r>
            <a:r>
              <a:rPr lang="en-US" sz="1200" b="1" dirty="0"/>
              <a:t>, planning what work needs to be done, when and who is going to do </a:t>
            </a:r>
            <a:r>
              <a:rPr lang="en-US" sz="1200" b="1" dirty="0" smtClean="0"/>
              <a:t>it</a:t>
            </a:r>
            <a:r>
              <a:rPr lang="en-GB" sz="1200" b="1" dirty="0"/>
              <a:t> </a:t>
            </a:r>
            <a:r>
              <a:rPr lang="en-GB" sz="1200" dirty="0" smtClean="0"/>
              <a:t>– </a:t>
            </a:r>
            <a:r>
              <a:rPr lang="en-US" sz="1200" dirty="0"/>
              <a:t>A project manager should understand the general principles and processes of developing project schedules, know the legislative and regulatory frameworks, understand the relevant software and be familiar with project management methods and </a:t>
            </a:r>
            <a:r>
              <a:rPr lang="en-US" sz="1200" dirty="0" smtClean="0"/>
              <a:t>techniques. </a:t>
            </a:r>
            <a:r>
              <a:rPr lang="en-GB" sz="1200" dirty="0" smtClean="0"/>
              <a:t>It is a primary task of the project manager to schedule tasks, set a timescale to the project and the milestones and timings of each task along the line and setting the workload for each team member. Without this schedule and work delegation, the project will not run smoothly, there will be overruns, duplication of tasks and a breakdown of task responsibilities.</a:t>
            </a:r>
          </a:p>
          <a:p>
            <a:pPr marL="536575" lvl="1" indent="-285750">
              <a:buClr>
                <a:srgbClr val="C00000"/>
              </a:buClr>
              <a:buFont typeface="Wingdings 3" panose="05040102010807070707" pitchFamily="18" charset="2"/>
              <a:buChar char=""/>
            </a:pPr>
            <a:r>
              <a:rPr lang="en-US" sz="1200" dirty="0" smtClean="0"/>
              <a:t>The </a:t>
            </a:r>
            <a:r>
              <a:rPr lang="en-US" sz="1200" dirty="0"/>
              <a:t>project manager should </a:t>
            </a:r>
            <a:r>
              <a:rPr lang="en-US" sz="1200" dirty="0" smtClean="0"/>
              <a:t>also be </a:t>
            </a:r>
            <a:r>
              <a:rPr lang="en-US" sz="1200" dirty="0"/>
              <a:t>able to delegate with ease. He/she should be able to recognise the skills and expertise of his team members and assign or delegate the tasks </a:t>
            </a:r>
            <a:r>
              <a:rPr lang="en-US" sz="1200" dirty="0" smtClean="0"/>
              <a:t>accordingly </a:t>
            </a:r>
            <a:r>
              <a:rPr lang="en-US" sz="1200" dirty="0"/>
              <a:t>to those. Trust is an essential element in the relationship of a project leader and his or her team. You demonstrate your trust in others through your actions – how much you check and control their work, how much you delegate and how much you allow people to participate</a:t>
            </a:r>
            <a:r>
              <a:rPr lang="en-US" sz="1200" dirty="0" smtClean="0"/>
              <a:t>.</a:t>
            </a:r>
          </a:p>
          <a:p>
            <a:pPr marL="536575" lvl="1" indent="-285750">
              <a:buClr>
                <a:srgbClr val="C00000"/>
              </a:buClr>
              <a:buFont typeface="Wingdings 3" panose="05040102010807070707" pitchFamily="18" charset="2"/>
              <a:buChar char=""/>
            </a:pPr>
            <a:r>
              <a:rPr lang="en-US" sz="1200" b="1" dirty="0" smtClean="0"/>
              <a:t>D</a:t>
            </a:r>
            <a:r>
              <a:rPr lang="en-US" sz="1200" b="1" dirty="0" smtClean="0"/>
              <a:t>ealing </a:t>
            </a:r>
            <a:r>
              <a:rPr lang="en-US" sz="1200" b="1" dirty="0"/>
              <a:t>with changes to projects as and when </a:t>
            </a:r>
            <a:r>
              <a:rPr lang="en-US" sz="1200" b="1" dirty="0" smtClean="0"/>
              <a:t>necessary</a:t>
            </a:r>
            <a:r>
              <a:rPr lang="en-GB" sz="1200" b="1" dirty="0"/>
              <a:t> </a:t>
            </a:r>
            <a:r>
              <a:rPr lang="en-GB" sz="1200" dirty="0"/>
              <a:t>- </a:t>
            </a:r>
            <a:r>
              <a:rPr lang="en-US" sz="1200" dirty="0" smtClean="0"/>
              <a:t>Project </a:t>
            </a:r>
            <a:r>
              <a:rPr lang="en-US" sz="1200" dirty="0"/>
              <a:t>managers act as the guardians of a project’s original </a:t>
            </a:r>
            <a:r>
              <a:rPr lang="en-US" sz="1200" dirty="0" smtClean="0"/>
              <a:t>purpose. But </a:t>
            </a:r>
            <a:r>
              <a:rPr lang="en-US" sz="1200" dirty="0"/>
              <a:t>project </a:t>
            </a:r>
            <a:r>
              <a:rPr lang="en-US" sz="1200" dirty="0" smtClean="0"/>
              <a:t>managers also understand </a:t>
            </a:r>
            <a:r>
              <a:rPr lang="en-US" sz="1200" dirty="0"/>
              <a:t>the need to be flexible throughout the project cycle. Remaining rigid in the face of obstacles often leads to missed deadlines and disappointed stakeholders.</a:t>
            </a:r>
          </a:p>
          <a:p>
            <a:pPr marL="536575" lvl="1" indent="-285750">
              <a:buClr>
                <a:srgbClr val="C00000"/>
              </a:buClr>
              <a:buFont typeface="Wingdings 3" panose="05040102010807070707" pitchFamily="18" charset="2"/>
              <a:buChar char=""/>
            </a:pPr>
            <a:r>
              <a:rPr lang="en-US" sz="1200" dirty="0" smtClean="0"/>
              <a:t>The </a:t>
            </a:r>
            <a:r>
              <a:rPr lang="en-US" sz="1200" dirty="0"/>
              <a:t>most effective project managers find ways to buffer their project timelines against the negative effects of change. Some project managers add contingency tasks as placeholders for tasks that won’t be defined until later in the project cycle. Other project managers rely on scheduling and </a:t>
            </a:r>
            <a:r>
              <a:rPr lang="en-US" sz="1200" dirty="0" err="1" smtClean="0"/>
              <a:t>prioritising</a:t>
            </a:r>
            <a:r>
              <a:rPr lang="en-US" sz="1200" dirty="0" smtClean="0"/>
              <a:t> </a:t>
            </a:r>
            <a:r>
              <a:rPr lang="en-US" sz="1200" dirty="0"/>
              <a:t>around change, through “fast tracking" or by reaching out for more resources. By expecting at least some change during the course of the project cycle, project managers can deal with it on an intellectual level instead of giving in to frustration.</a:t>
            </a:r>
            <a:endParaRPr lang="en-US" sz="1200" dirty="0" smtClean="0"/>
          </a:p>
          <a:p>
            <a:pPr marL="536575" lvl="1" indent="-285750">
              <a:buClr>
                <a:srgbClr val="C00000"/>
              </a:buClr>
              <a:buFont typeface="Wingdings 3" panose="05040102010807070707" pitchFamily="18" charset="2"/>
              <a:buChar char=""/>
            </a:pPr>
            <a:r>
              <a:rPr lang="en-US" sz="1200" b="1" dirty="0"/>
              <a:t>M</a:t>
            </a:r>
            <a:r>
              <a:rPr lang="en-US" sz="1200" b="1" dirty="0" smtClean="0"/>
              <a:t>aking </a:t>
            </a:r>
            <a:r>
              <a:rPr lang="en-US" sz="1200" b="1" dirty="0"/>
              <a:t>sure projects deliver the expected outcomes and </a:t>
            </a:r>
            <a:r>
              <a:rPr lang="en-US" sz="1200" b="1" dirty="0" smtClean="0"/>
              <a:t>benefits</a:t>
            </a:r>
            <a:r>
              <a:rPr lang="en-GB" sz="1200" b="1" dirty="0"/>
              <a:t> </a:t>
            </a:r>
            <a:r>
              <a:rPr lang="en-GB" sz="1200" dirty="0" smtClean="0"/>
              <a:t>– </a:t>
            </a:r>
            <a:r>
              <a:rPr lang="en-US" sz="1200" dirty="0"/>
              <a:t> </a:t>
            </a:r>
            <a:r>
              <a:rPr lang="en-IE" sz="1200" dirty="0"/>
              <a:t>I</a:t>
            </a:r>
            <a:r>
              <a:rPr lang="en-IE" sz="1200" dirty="0" smtClean="0"/>
              <a:t>t is a project managers job, responsibility and therefor blame to delivery the expected outcome through guidance, command and skill. They are responsible for keeping the scope in mind through each stage of the project, pushing the project to meet those ‘deliverables’. They will act on behalf of the stakeholders to get there, seeing the benefits along the line and empowering this vision to the workers.</a:t>
            </a:r>
            <a:endParaRPr lang="en-GB" sz="1200" dirty="0" smtClean="0"/>
          </a:p>
          <a:p>
            <a:pPr marL="0" lvl="1">
              <a:buClr>
                <a:srgbClr val="C00000"/>
              </a:buClr>
            </a:pPr>
            <a:r>
              <a:rPr lang="en-US" sz="1200" b="1" dirty="0" smtClean="0">
                <a:solidFill>
                  <a:srgbClr val="FF0000"/>
                </a:solidFill>
              </a:rPr>
              <a:t>P2.3 </a:t>
            </a:r>
            <a:r>
              <a:rPr lang="en-US" sz="1200" b="1" dirty="0">
                <a:solidFill>
                  <a:srgbClr val="FF0000"/>
                </a:solidFill>
              </a:rPr>
              <a:t>– Task </a:t>
            </a:r>
            <a:r>
              <a:rPr lang="en-US" sz="1200" b="1" dirty="0" smtClean="0">
                <a:solidFill>
                  <a:srgbClr val="FF0000"/>
                </a:solidFill>
              </a:rPr>
              <a:t>03 </a:t>
            </a:r>
            <a:r>
              <a:rPr lang="en-US" sz="1200" dirty="0">
                <a:solidFill>
                  <a:srgbClr val="FF0000"/>
                </a:solidFill>
              </a:rPr>
              <a:t>– Describe how </a:t>
            </a:r>
            <a:r>
              <a:rPr lang="en-US" sz="1200" dirty="0" smtClean="0">
                <a:solidFill>
                  <a:srgbClr val="FF0000"/>
                </a:solidFill>
              </a:rPr>
              <a:t>Planning Skills are </a:t>
            </a:r>
            <a:r>
              <a:rPr lang="en-US" sz="1200" dirty="0">
                <a:solidFill>
                  <a:srgbClr val="FF0000"/>
                </a:solidFill>
              </a:rPr>
              <a:t>an effective characteristic of a Project Manager and for your project define the Project </a:t>
            </a:r>
            <a:r>
              <a:rPr lang="en-US" sz="1200" dirty="0" smtClean="0">
                <a:solidFill>
                  <a:srgbClr val="FF0000"/>
                </a:solidFill>
              </a:rPr>
              <a:t>Managers planning skills needs </a:t>
            </a:r>
            <a:r>
              <a:rPr lang="en-US" sz="1200" dirty="0">
                <a:solidFill>
                  <a:srgbClr val="FF0000"/>
                </a:solidFill>
              </a:rPr>
              <a:t>and </a:t>
            </a:r>
            <a:r>
              <a:rPr lang="en-US" sz="1200" dirty="0" smtClean="0">
                <a:solidFill>
                  <a:srgbClr val="FF0000"/>
                </a:solidFill>
              </a:rPr>
              <a:t>desires.</a:t>
            </a:r>
            <a:endParaRPr lang="en-US" sz="1200" dirty="0">
              <a:solidFill>
                <a:srgbClr val="FF0000"/>
              </a:solidFill>
            </a:endParaRPr>
          </a:p>
        </p:txBody>
      </p:sp>
      <p:sp>
        <p:nvSpPr>
          <p:cNvPr id="14" name="Title 2"/>
          <p:cNvSpPr>
            <a:spLocks noGrp="1"/>
          </p:cNvSpPr>
          <p:nvPr>
            <p:ph type="title"/>
          </p:nvPr>
        </p:nvSpPr>
        <p:spPr>
          <a:xfrm>
            <a:off x="70266" y="72008"/>
            <a:ext cx="8859452" cy="548680"/>
          </a:xfrm>
        </p:spPr>
        <p:txBody>
          <a:bodyPr>
            <a:noAutofit/>
          </a:bodyPr>
          <a:lstStyle/>
          <a:p>
            <a:r>
              <a:rPr lang="en-US" sz="2400" dirty="0" smtClean="0"/>
              <a:t>P2.3 </a:t>
            </a:r>
            <a:r>
              <a:rPr lang="en-US" sz="2400" dirty="0" smtClean="0"/>
              <a:t>- </a:t>
            </a:r>
            <a:r>
              <a:rPr lang="en-US" sz="2400" dirty="0" smtClean="0"/>
              <a:t>Skills Project Managers Need – Team Building and Planning</a:t>
            </a:r>
            <a:endParaRPr lang="en-US" sz="2400" dirty="0"/>
          </a:p>
        </p:txBody>
      </p:sp>
      <p:sp>
        <p:nvSpPr>
          <p:cNvPr id="2" name="AutoShape 2" descr="Phils amazing pie chart 2"/>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991004078"/>
      </p:ext>
    </p:extLst>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63426" y="1079401"/>
            <a:ext cx="8557046" cy="5610767"/>
          </a:xfrm>
          <a:prstGeom prst="rect">
            <a:avLst/>
          </a:prstGeom>
        </p:spPr>
        <p:txBody>
          <a:bodyPr wrap="square">
            <a:spAutoFit/>
          </a:bodyPr>
          <a:lstStyle/>
          <a:p>
            <a:pPr marL="354013" indent="-354013">
              <a:buClr>
                <a:srgbClr val="C00000"/>
              </a:buClr>
              <a:buFont typeface="Wingdings 3" panose="05040102010807070707" pitchFamily="18" charset="2"/>
              <a:buChar char=""/>
            </a:pPr>
            <a:r>
              <a:rPr lang="en-US" sz="1630" b="1" dirty="0" smtClean="0">
                <a:solidFill>
                  <a:srgbClr val="FF0000"/>
                </a:solidFill>
              </a:rPr>
              <a:t>Conflict management </a:t>
            </a:r>
            <a:r>
              <a:rPr lang="en-GB" sz="1630" dirty="0" smtClean="0"/>
              <a:t>- </a:t>
            </a:r>
            <a:r>
              <a:rPr lang="en-US" sz="1630" dirty="0"/>
              <a:t>Conflict management within a team environment requires the ability to solve problems, set goals, compromise, settle personality differences, and resolve conflicts. Training for project managers in this area is necessary for their success, as they are typically responsible for handling conflict during a project.</a:t>
            </a:r>
            <a:endParaRPr lang="en-US" sz="1630" dirty="0" smtClean="0"/>
          </a:p>
          <a:p>
            <a:pPr marL="719138" lvl="1" indent="-365125">
              <a:buClr>
                <a:srgbClr val="C00000"/>
              </a:buClr>
              <a:buFont typeface="Wingdings 3" panose="05040102010807070707" pitchFamily="18" charset="2"/>
              <a:buChar char=""/>
            </a:pPr>
            <a:r>
              <a:rPr lang="en-US" sz="1630" b="1" dirty="0" smtClean="0"/>
              <a:t>Managing competing priorities for resources</a:t>
            </a:r>
            <a:r>
              <a:rPr lang="en-GB" sz="1630" b="1" dirty="0" smtClean="0"/>
              <a:t> </a:t>
            </a:r>
            <a:r>
              <a:rPr lang="en-GB" sz="1630" dirty="0" smtClean="0"/>
              <a:t>– Yours may not be the only project and resources need to be managed to avoid double booking. There are programs for doing this but these are not always effective. Managing resources is a skillset that can be beneficial to a project, in both getting access to the resources and effectively using the resources. This can be people (contractors or internal staff), equipment (hired or internal) or premises. A project managers role is to keep these in check, available and usable in time for usage otherwise deadlines can slip.</a:t>
            </a:r>
            <a:endParaRPr lang="en-US" sz="1630" dirty="0" smtClean="0"/>
          </a:p>
          <a:p>
            <a:pPr marL="719138" lvl="1" indent="-365125">
              <a:buClr>
                <a:srgbClr val="C00000"/>
              </a:buClr>
              <a:buFont typeface="Wingdings 3" panose="05040102010807070707" pitchFamily="18" charset="2"/>
              <a:buChar char=""/>
            </a:pPr>
            <a:r>
              <a:rPr lang="en-US" sz="1630" b="1" dirty="0" smtClean="0"/>
              <a:t>M</a:t>
            </a:r>
            <a:r>
              <a:rPr lang="en-US" sz="1630" b="1" dirty="0" smtClean="0"/>
              <a:t>anaging tension between project team members and/or stakeholders</a:t>
            </a:r>
            <a:r>
              <a:rPr lang="en-GB" sz="1630" b="1" dirty="0" smtClean="0"/>
              <a:t> </a:t>
            </a:r>
            <a:r>
              <a:rPr lang="en-GB" sz="1630" dirty="0" smtClean="0"/>
              <a:t>- </a:t>
            </a:r>
            <a:r>
              <a:rPr lang="en-US" sz="1630" dirty="0" smtClean="0"/>
              <a:t>A project manager’s ability to manage tension between and influence a variety of stakeholders is paramount to project success. After all, you need to find ways to motivate workers over whom you have no direct influence yet who can make or break a project. Managing the line of communication in the minds of stakeholders and sponsors is necessary, particularly if and when there is a need to approach them with changes in the scope of the project. You must demonstrate respect for team members, stakeholders and sponsors at all times if you are to receive their respect in turn. It’s almost impossible for projects to progress in the right direction and on time without respect and motivation, especially from sponsors and stakeholders.</a:t>
            </a:r>
            <a:endParaRPr lang="en-US" sz="1630" dirty="0" smtClean="0"/>
          </a:p>
        </p:txBody>
      </p:sp>
      <p:sp>
        <p:nvSpPr>
          <p:cNvPr id="14" name="Title 2"/>
          <p:cNvSpPr>
            <a:spLocks noGrp="1"/>
          </p:cNvSpPr>
          <p:nvPr>
            <p:ph type="title"/>
          </p:nvPr>
        </p:nvSpPr>
        <p:spPr>
          <a:xfrm>
            <a:off x="70266" y="72008"/>
            <a:ext cx="8859452" cy="548680"/>
          </a:xfrm>
        </p:spPr>
        <p:txBody>
          <a:bodyPr>
            <a:noAutofit/>
          </a:bodyPr>
          <a:lstStyle/>
          <a:p>
            <a:pPr>
              <a:tabLst>
                <a:tab pos="2328863" algn="l"/>
              </a:tabLst>
            </a:pPr>
            <a:r>
              <a:rPr lang="en-US" sz="2350" dirty="0" smtClean="0"/>
              <a:t>P2.4 </a:t>
            </a:r>
            <a:r>
              <a:rPr lang="en-US" sz="2350" dirty="0" smtClean="0"/>
              <a:t>- </a:t>
            </a:r>
            <a:r>
              <a:rPr lang="en-US" sz="2350" dirty="0" smtClean="0"/>
              <a:t>Skills Project Managers Need – Conflict and Time Management</a:t>
            </a:r>
            <a:endParaRPr lang="en-US" sz="2350" dirty="0"/>
          </a:p>
        </p:txBody>
      </p:sp>
    </p:spTree>
    <p:extLst>
      <p:ext uri="{BB962C8B-B14F-4D97-AF65-F5344CB8AC3E}">
        <p14:creationId xmlns:p14="http://schemas.microsoft.com/office/powerpoint/2010/main" val="2437945484"/>
      </p:ext>
    </p:extLst>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63426" y="1079401"/>
            <a:ext cx="8557046" cy="5516895"/>
          </a:xfrm>
          <a:prstGeom prst="rect">
            <a:avLst/>
          </a:prstGeom>
        </p:spPr>
        <p:txBody>
          <a:bodyPr wrap="square">
            <a:spAutoFit/>
          </a:bodyPr>
          <a:lstStyle/>
          <a:p>
            <a:pPr marL="285750" indent="-285750">
              <a:buClr>
                <a:srgbClr val="C00000"/>
              </a:buClr>
              <a:buFont typeface="Wingdings 3" panose="05040102010807070707" pitchFamily="18" charset="2"/>
              <a:buChar char=""/>
            </a:pPr>
            <a:r>
              <a:rPr lang="en-US" sz="1410" b="1" dirty="0" smtClean="0">
                <a:solidFill>
                  <a:srgbClr val="FF0000"/>
                </a:solidFill>
              </a:rPr>
              <a:t>Time management </a:t>
            </a:r>
            <a:r>
              <a:rPr lang="en-GB" sz="1410" dirty="0" smtClean="0"/>
              <a:t>- </a:t>
            </a:r>
            <a:r>
              <a:rPr lang="en-US" sz="1410" dirty="0"/>
              <a:t>The best project managers ensure they are productive for most of their time and avoid time-wasters.</a:t>
            </a:r>
            <a:endParaRPr lang="en-US" sz="1410" dirty="0" smtClean="0"/>
          </a:p>
          <a:p>
            <a:pPr marL="536575" lvl="1" indent="-285750">
              <a:buClr>
                <a:srgbClr val="C00000"/>
              </a:buClr>
              <a:buFont typeface="Wingdings 3" panose="05040102010807070707" pitchFamily="18" charset="2"/>
              <a:buChar char=""/>
            </a:pPr>
            <a:r>
              <a:rPr lang="en-US" sz="1410" b="1" dirty="0" smtClean="0"/>
              <a:t>D</a:t>
            </a:r>
            <a:r>
              <a:rPr lang="en-US" sz="1410" b="1" dirty="0" smtClean="0"/>
              <a:t>uration of tasks</a:t>
            </a:r>
            <a:r>
              <a:rPr lang="en-GB" sz="1410" b="1" dirty="0" smtClean="0"/>
              <a:t> </a:t>
            </a:r>
            <a:r>
              <a:rPr lang="en-GB" sz="1410" dirty="0" smtClean="0"/>
              <a:t>– A project manager needs to set how long each task should take and have the ability to be able to judge this effectively to avoid delays and overruns. There should be contingencies set in the resource and schedule to account for possible clashes. A good project manager should be able to know the roles and duties of each phase of each task and each task member to be able to judge effectively these timings.  </a:t>
            </a:r>
            <a:endParaRPr lang="en-US" sz="1410" dirty="0" smtClean="0"/>
          </a:p>
          <a:p>
            <a:pPr marL="536575" lvl="1" indent="-285750">
              <a:buClr>
                <a:srgbClr val="C00000"/>
              </a:buClr>
              <a:buFont typeface="Wingdings 3" panose="05040102010807070707" pitchFamily="18" charset="2"/>
              <a:buChar char=""/>
            </a:pPr>
            <a:r>
              <a:rPr lang="en-US" sz="1410" b="1" dirty="0" smtClean="0"/>
              <a:t>W</a:t>
            </a:r>
            <a:r>
              <a:rPr lang="en-US" sz="1410" b="1" dirty="0" smtClean="0"/>
              <a:t>hat is feasible and realistic in the timescales</a:t>
            </a:r>
            <a:r>
              <a:rPr lang="en-GB" sz="1410" b="1" dirty="0" smtClean="0"/>
              <a:t> </a:t>
            </a:r>
            <a:r>
              <a:rPr lang="en-GB" sz="1410" dirty="0" smtClean="0"/>
              <a:t>– With the prior knowledge of skillsets and task knowledge, the feasibility and realistic timing of each task, a good project manager should be able to set realistic targets for tasks. For example, a head teacher should know the abilities of the senior management in a school but a Project Manager should get to know everyone in the team’s skills and realistic abilities. Setting measurements helps but so does setting contingencies and providing task support.</a:t>
            </a:r>
            <a:endParaRPr lang="en-US" sz="1410" dirty="0" smtClean="0"/>
          </a:p>
          <a:p>
            <a:pPr marL="536575" lvl="1" indent="-285750">
              <a:buClr>
                <a:srgbClr val="C00000"/>
              </a:buClr>
              <a:buFont typeface="Wingdings 3" panose="05040102010807070707" pitchFamily="18" charset="2"/>
              <a:buChar char=""/>
            </a:pPr>
            <a:r>
              <a:rPr lang="en-US" sz="1410" b="1" dirty="0" smtClean="0"/>
              <a:t>M</a:t>
            </a:r>
            <a:r>
              <a:rPr lang="en-US" sz="1410" b="1" dirty="0" smtClean="0"/>
              <a:t>easuring progress</a:t>
            </a:r>
            <a:r>
              <a:rPr lang="en-GB" sz="1410" b="1" dirty="0" smtClean="0"/>
              <a:t> </a:t>
            </a:r>
            <a:r>
              <a:rPr lang="en-GB" sz="1410" dirty="0" smtClean="0"/>
              <a:t>- </a:t>
            </a:r>
            <a:r>
              <a:rPr lang="en-US" sz="1410" dirty="0"/>
              <a:t>Accurately measuring the progress of a project is always a challenge. There are many factors to account for in an progress update – type of measurement, accuracy of the data, frequency of the collect and the system of record are all important factor in accurate progress measurements</a:t>
            </a:r>
            <a:r>
              <a:rPr lang="en-US" sz="1410" dirty="0" smtClean="0"/>
              <a:t>. </a:t>
            </a:r>
            <a:r>
              <a:rPr lang="en-US" sz="1410" dirty="0"/>
              <a:t>Often companies set </a:t>
            </a:r>
            <a:r>
              <a:rPr lang="en-US" sz="1410" dirty="0" smtClean="0"/>
              <a:t>rules such as:</a:t>
            </a:r>
          </a:p>
          <a:p>
            <a:pPr marL="804863" lvl="2" indent="-285750">
              <a:buClr>
                <a:srgbClr val="C00000"/>
              </a:buClr>
              <a:buFont typeface="Arial" panose="020B0604020202020204" pitchFamily="34" charset="0"/>
              <a:buChar char="•"/>
            </a:pPr>
            <a:r>
              <a:rPr lang="en-US" sz="1410" dirty="0" smtClean="0"/>
              <a:t>50/50 </a:t>
            </a:r>
            <a:r>
              <a:rPr lang="en-US" sz="1410" dirty="0"/>
              <a:t>Rule – once started, the task is marked as 50% complete, and the balance is earned at final completion of the </a:t>
            </a:r>
            <a:r>
              <a:rPr lang="en-US" sz="1410" dirty="0" smtClean="0"/>
              <a:t>work.</a:t>
            </a:r>
          </a:p>
          <a:p>
            <a:pPr marL="804863" lvl="2" indent="-285750">
              <a:buClr>
                <a:srgbClr val="C00000"/>
              </a:buClr>
              <a:buFont typeface="Arial" panose="020B0604020202020204" pitchFamily="34" charset="0"/>
              <a:buChar char="•"/>
            </a:pPr>
            <a:r>
              <a:rPr lang="en-US" sz="1410" dirty="0" smtClean="0"/>
              <a:t>20/80 </a:t>
            </a:r>
            <a:r>
              <a:rPr lang="en-US" sz="1410" dirty="0"/>
              <a:t>Rule – used to track higher value tasks that takes a longer time to reach </a:t>
            </a:r>
            <a:r>
              <a:rPr lang="en-US" sz="1410" dirty="0" smtClean="0"/>
              <a:t>completion.</a:t>
            </a:r>
          </a:p>
          <a:p>
            <a:pPr marL="804863" lvl="2" indent="-285750">
              <a:buClr>
                <a:srgbClr val="C00000"/>
              </a:buClr>
              <a:buFont typeface="Arial" panose="020B0604020202020204" pitchFamily="34" charset="0"/>
              <a:buChar char="•"/>
            </a:pPr>
            <a:r>
              <a:rPr lang="en-US" sz="1410" dirty="0" smtClean="0"/>
              <a:t>0/100 </a:t>
            </a:r>
            <a:r>
              <a:rPr lang="en-US" sz="1410" dirty="0"/>
              <a:t>Rule – this rule illustrates that once 100 percent of the task is completed, only then will the value be earned. An example of this is in testing or experimental tasks since you cannot get results until the task is completed</a:t>
            </a:r>
            <a:r>
              <a:rPr lang="en-US" sz="1410" dirty="0" smtClean="0"/>
              <a:t>.</a:t>
            </a:r>
          </a:p>
          <a:p>
            <a:pPr marL="0" lvl="1">
              <a:buClr>
                <a:srgbClr val="C00000"/>
              </a:buClr>
            </a:pPr>
            <a:r>
              <a:rPr lang="en-US" sz="1410" b="1" dirty="0" smtClean="0">
                <a:solidFill>
                  <a:srgbClr val="FF0000"/>
                </a:solidFill>
              </a:rPr>
              <a:t>P2.4 </a:t>
            </a:r>
            <a:r>
              <a:rPr lang="en-US" sz="1410" b="1" dirty="0">
                <a:solidFill>
                  <a:srgbClr val="FF0000"/>
                </a:solidFill>
              </a:rPr>
              <a:t>– Task </a:t>
            </a:r>
            <a:r>
              <a:rPr lang="en-US" sz="1410" b="1" dirty="0" smtClean="0">
                <a:solidFill>
                  <a:srgbClr val="FF0000"/>
                </a:solidFill>
              </a:rPr>
              <a:t>04 </a:t>
            </a:r>
            <a:r>
              <a:rPr lang="en-US" sz="1410" dirty="0">
                <a:solidFill>
                  <a:srgbClr val="FF0000"/>
                </a:solidFill>
              </a:rPr>
              <a:t>– Describe how </a:t>
            </a:r>
            <a:r>
              <a:rPr lang="en-US" sz="1410" dirty="0" smtClean="0">
                <a:solidFill>
                  <a:srgbClr val="FF0000"/>
                </a:solidFill>
              </a:rPr>
              <a:t>Conflict and Time </a:t>
            </a:r>
            <a:r>
              <a:rPr lang="en-US" sz="1410" dirty="0">
                <a:solidFill>
                  <a:srgbClr val="FF0000"/>
                </a:solidFill>
              </a:rPr>
              <a:t>Skills are </a:t>
            </a:r>
            <a:r>
              <a:rPr lang="en-US" sz="1410" dirty="0" smtClean="0">
                <a:solidFill>
                  <a:srgbClr val="FF0000"/>
                </a:solidFill>
              </a:rPr>
              <a:t>effective characteristics </a:t>
            </a:r>
            <a:r>
              <a:rPr lang="en-US" sz="1410" dirty="0">
                <a:solidFill>
                  <a:srgbClr val="FF0000"/>
                </a:solidFill>
              </a:rPr>
              <a:t>of a Project Manager and for your project define the Project </a:t>
            </a:r>
            <a:r>
              <a:rPr lang="en-US" sz="1410" dirty="0" smtClean="0">
                <a:solidFill>
                  <a:srgbClr val="FF0000"/>
                </a:solidFill>
              </a:rPr>
              <a:t>Managers Conflict and Time Management </a:t>
            </a:r>
            <a:r>
              <a:rPr lang="en-US" sz="1410" dirty="0">
                <a:solidFill>
                  <a:srgbClr val="FF0000"/>
                </a:solidFill>
              </a:rPr>
              <a:t>skills needs and desires</a:t>
            </a:r>
            <a:r>
              <a:rPr lang="en-US" sz="1410" dirty="0" smtClean="0">
                <a:solidFill>
                  <a:srgbClr val="FF0000"/>
                </a:solidFill>
              </a:rPr>
              <a:t>.</a:t>
            </a:r>
            <a:endParaRPr lang="en-US" sz="1410" dirty="0">
              <a:solidFill>
                <a:srgbClr val="FF0000"/>
              </a:solidFill>
            </a:endParaRPr>
          </a:p>
        </p:txBody>
      </p:sp>
      <p:sp>
        <p:nvSpPr>
          <p:cNvPr id="14" name="Title 2"/>
          <p:cNvSpPr>
            <a:spLocks noGrp="1"/>
          </p:cNvSpPr>
          <p:nvPr>
            <p:ph type="title"/>
          </p:nvPr>
        </p:nvSpPr>
        <p:spPr>
          <a:xfrm>
            <a:off x="70266" y="72008"/>
            <a:ext cx="8859452" cy="548680"/>
          </a:xfrm>
        </p:spPr>
        <p:txBody>
          <a:bodyPr>
            <a:noAutofit/>
          </a:bodyPr>
          <a:lstStyle/>
          <a:p>
            <a:pPr>
              <a:tabLst>
                <a:tab pos="2328863" algn="l"/>
              </a:tabLst>
            </a:pPr>
            <a:r>
              <a:rPr lang="en-US" sz="2350" dirty="0" smtClean="0"/>
              <a:t>P2.4 </a:t>
            </a:r>
            <a:r>
              <a:rPr lang="en-US" sz="2350" dirty="0" smtClean="0"/>
              <a:t>- </a:t>
            </a:r>
            <a:r>
              <a:rPr lang="en-US" sz="2350" dirty="0" smtClean="0"/>
              <a:t>Skills Project Managers Need – Conflict and Time Management</a:t>
            </a:r>
            <a:endParaRPr lang="en-US" sz="2350" dirty="0"/>
          </a:p>
        </p:txBody>
      </p:sp>
    </p:spTree>
    <p:extLst>
      <p:ext uri="{BB962C8B-B14F-4D97-AF65-F5344CB8AC3E}">
        <p14:creationId xmlns:p14="http://schemas.microsoft.com/office/powerpoint/2010/main" val="3324772210"/>
      </p:ext>
    </p:extLst>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63426" y="1079401"/>
            <a:ext cx="8557046" cy="5581528"/>
          </a:xfrm>
          <a:prstGeom prst="rect">
            <a:avLst/>
          </a:prstGeom>
        </p:spPr>
        <p:txBody>
          <a:bodyPr wrap="square">
            <a:spAutoFit/>
          </a:bodyPr>
          <a:lstStyle/>
          <a:p>
            <a:pPr marL="285750" indent="-285750">
              <a:buClr>
                <a:srgbClr val="C00000"/>
              </a:buClr>
              <a:buFont typeface="Wingdings 3" panose="05040102010807070707" pitchFamily="18" charset="2"/>
              <a:buChar char=""/>
            </a:pPr>
            <a:r>
              <a:rPr lang="en-GB" sz="1230" b="1" dirty="0" smtClean="0">
                <a:solidFill>
                  <a:srgbClr val="FF0000"/>
                </a:solidFill>
              </a:rPr>
              <a:t>Negotiation</a:t>
            </a:r>
            <a:r>
              <a:rPr lang="en-GB" sz="1230" b="1" dirty="0" smtClean="0"/>
              <a:t> </a:t>
            </a:r>
            <a:r>
              <a:rPr lang="en-GB" sz="1230" dirty="0" smtClean="0"/>
              <a:t>- </a:t>
            </a:r>
            <a:r>
              <a:rPr lang="en-US" sz="1230" dirty="0"/>
              <a:t>Negotiation is an invaluable skill for any project manager. Not only do </a:t>
            </a:r>
            <a:r>
              <a:rPr lang="en-US" sz="1230" dirty="0" smtClean="0"/>
              <a:t>they negotiate </a:t>
            </a:r>
            <a:r>
              <a:rPr lang="en-US" sz="1230" dirty="0"/>
              <a:t>agreements with vendors and contractors, but </a:t>
            </a:r>
            <a:r>
              <a:rPr lang="en-US" sz="1230" dirty="0" smtClean="0"/>
              <a:t>they </a:t>
            </a:r>
            <a:r>
              <a:rPr lang="en-US" sz="1230" dirty="0"/>
              <a:t>must effectively negotiate with stakeholders, customers and team members throughout the life of a project. Formal negotiations are typically with providers on such issues as agreeing contracts. Informal negotiations include discussions to resolve conflict, or discussions to obtain internal resources.</a:t>
            </a:r>
          </a:p>
          <a:p>
            <a:pPr marL="285750" indent="-285750">
              <a:buClr>
                <a:srgbClr val="C00000"/>
              </a:buClr>
              <a:buFont typeface="Wingdings 3" panose="05040102010807070707" pitchFamily="18" charset="2"/>
              <a:buChar char=""/>
            </a:pPr>
            <a:r>
              <a:rPr lang="en-US" sz="1230" dirty="0" smtClean="0"/>
              <a:t>Negotiation </a:t>
            </a:r>
            <a:r>
              <a:rPr lang="en-US" sz="1230" dirty="0"/>
              <a:t>skills are used in many areas of P3 management such as conflict management, contract management, requirements management and stakeholder management. </a:t>
            </a:r>
            <a:r>
              <a:rPr lang="en-US" sz="1230" dirty="0" smtClean="0"/>
              <a:t>Good </a:t>
            </a:r>
            <a:r>
              <a:rPr lang="en-US" sz="1230" dirty="0"/>
              <a:t>negotiation skills include:</a:t>
            </a:r>
          </a:p>
          <a:p>
            <a:pPr marL="536575" indent="-268288">
              <a:buClr>
                <a:srgbClr val="C00000"/>
              </a:buClr>
              <a:buFont typeface="Arial" panose="020B0604020202020204" pitchFamily="34" charset="0"/>
              <a:buChar char="•"/>
            </a:pPr>
            <a:r>
              <a:rPr lang="en-US" sz="1230" dirty="0" smtClean="0"/>
              <a:t>an </a:t>
            </a:r>
            <a:r>
              <a:rPr lang="en-US" sz="1230" dirty="0"/>
              <a:t>ability to set goals and limits;</a:t>
            </a:r>
          </a:p>
          <a:p>
            <a:pPr marL="536575" indent="-268288">
              <a:buClr>
                <a:srgbClr val="C00000"/>
              </a:buClr>
              <a:buFont typeface="Arial" panose="020B0604020202020204" pitchFamily="34" charset="0"/>
              <a:buChar char="•"/>
            </a:pPr>
            <a:r>
              <a:rPr lang="en-US" sz="1230" dirty="0"/>
              <a:t>emotional control;</a:t>
            </a:r>
          </a:p>
          <a:p>
            <a:pPr marL="536575" indent="-268288">
              <a:buClr>
                <a:srgbClr val="C00000"/>
              </a:buClr>
              <a:buFont typeface="Arial" panose="020B0604020202020204" pitchFamily="34" charset="0"/>
              <a:buChar char="•"/>
            </a:pPr>
            <a:r>
              <a:rPr lang="en-US" sz="1230" dirty="0"/>
              <a:t>excellent listening skills;</a:t>
            </a:r>
          </a:p>
          <a:p>
            <a:pPr marL="536575" indent="-268288">
              <a:buClr>
                <a:srgbClr val="C00000"/>
              </a:buClr>
              <a:buFont typeface="Arial" panose="020B0604020202020204" pitchFamily="34" charset="0"/>
              <a:buChar char="•"/>
            </a:pPr>
            <a:r>
              <a:rPr lang="en-US" sz="1230" dirty="0"/>
              <a:t>excellent verbal communication skills;</a:t>
            </a:r>
          </a:p>
          <a:p>
            <a:pPr marL="536575" indent="-268288">
              <a:buClr>
                <a:srgbClr val="C00000"/>
              </a:buClr>
              <a:buFont typeface="Arial" panose="020B0604020202020204" pitchFamily="34" charset="0"/>
              <a:buChar char="•"/>
            </a:pPr>
            <a:r>
              <a:rPr lang="en-US" sz="1230" dirty="0"/>
              <a:t>knowledge of when and how to close the negotiation.</a:t>
            </a:r>
            <a:endParaRPr lang="en-GB" sz="1230" b="1" dirty="0"/>
          </a:p>
          <a:p>
            <a:pPr marL="285750" indent="-285750">
              <a:buClr>
                <a:srgbClr val="C00000"/>
              </a:buClr>
              <a:buFont typeface="Wingdings 3" panose="05040102010807070707" pitchFamily="18" charset="2"/>
              <a:buChar char=""/>
            </a:pPr>
            <a:r>
              <a:rPr lang="en-US" sz="1230" b="1" dirty="0" smtClean="0">
                <a:solidFill>
                  <a:srgbClr val="FF0000"/>
                </a:solidFill>
              </a:rPr>
              <a:t>Problem-solving</a:t>
            </a:r>
            <a:r>
              <a:rPr lang="en-US" sz="1230" b="1" dirty="0" smtClean="0"/>
              <a:t> </a:t>
            </a:r>
            <a:r>
              <a:rPr lang="en-GB" sz="1230" dirty="0" smtClean="0"/>
              <a:t>- </a:t>
            </a:r>
            <a:r>
              <a:rPr lang="en-US" sz="1230" dirty="0"/>
              <a:t>Although an effective leader is said to share problem-solving responsibilities with the team, we expect our project leaders to have excellent problem-solving skills themselves. They have a fresh, creative response to here-and-now opportunities, and not much concern with how others have performed them</a:t>
            </a:r>
            <a:r>
              <a:rPr lang="en-US" sz="1230" dirty="0" smtClean="0"/>
              <a:t>. Stages for problem solving that can be mastered include:</a:t>
            </a:r>
            <a:endParaRPr lang="en-US" sz="1230" dirty="0" smtClean="0"/>
          </a:p>
          <a:p>
            <a:pPr marL="536575" lvl="1" indent="-285750">
              <a:buClr>
                <a:srgbClr val="C00000"/>
              </a:buClr>
              <a:buFont typeface="Wingdings 3" panose="05040102010807070707" pitchFamily="18" charset="2"/>
              <a:buChar char=""/>
            </a:pPr>
            <a:r>
              <a:rPr lang="en-US" sz="1230" b="1" dirty="0"/>
              <a:t>D</a:t>
            </a:r>
            <a:r>
              <a:rPr lang="en-US" sz="1230" b="1" dirty="0" smtClean="0"/>
              <a:t>efining </a:t>
            </a:r>
            <a:r>
              <a:rPr lang="en-US" sz="1230" b="1" dirty="0"/>
              <a:t>the </a:t>
            </a:r>
            <a:r>
              <a:rPr lang="en-US" sz="1230" b="1" dirty="0" smtClean="0"/>
              <a:t>problem</a:t>
            </a:r>
            <a:r>
              <a:rPr lang="en-GB" sz="1230" b="1" dirty="0"/>
              <a:t> </a:t>
            </a:r>
            <a:r>
              <a:rPr lang="en-GB" sz="1230" dirty="0"/>
              <a:t>- </a:t>
            </a:r>
            <a:r>
              <a:rPr lang="en-US" sz="1230" dirty="0" smtClean="0"/>
              <a:t>Defining </a:t>
            </a:r>
            <a:r>
              <a:rPr lang="en-US" sz="1230" dirty="0"/>
              <a:t>a structured step-by-step method for solving problems. The method should be clear to all team members. When a problem is suspected or arises you will already have the process in place for dealing with </a:t>
            </a:r>
            <a:r>
              <a:rPr lang="en-US" sz="1230" dirty="0" smtClean="0"/>
              <a:t>it. Root </a:t>
            </a:r>
            <a:r>
              <a:rPr lang="en-US" sz="1230" dirty="0"/>
              <a:t>cause analysis of the problem is the first step in problem-solving. Not only does it expose the cause of the problem, but it may reveal other problems that were not exposed.</a:t>
            </a:r>
            <a:endParaRPr lang="en-US" sz="1230" dirty="0" smtClean="0"/>
          </a:p>
          <a:p>
            <a:pPr marL="536575" lvl="1" indent="-285750">
              <a:buClr>
                <a:srgbClr val="C00000"/>
              </a:buClr>
              <a:buFont typeface="Wingdings 3" panose="05040102010807070707" pitchFamily="18" charset="2"/>
              <a:buChar char=""/>
            </a:pPr>
            <a:r>
              <a:rPr lang="en-US" sz="1230" b="1" dirty="0"/>
              <a:t>E</a:t>
            </a:r>
            <a:r>
              <a:rPr lang="en-US" sz="1230" b="1" dirty="0" smtClean="0"/>
              <a:t>valuating options</a:t>
            </a:r>
            <a:r>
              <a:rPr lang="en-GB" sz="1230" b="1" dirty="0"/>
              <a:t> </a:t>
            </a:r>
            <a:r>
              <a:rPr lang="en-GB" sz="1230" dirty="0"/>
              <a:t>- </a:t>
            </a:r>
            <a:r>
              <a:rPr lang="en-US" sz="1230" dirty="0"/>
              <a:t>Select an approach to solve the problem and examine the impact the solution will have on the project. Once again do not jump into implementing a solution. If the solution makes the problem worse your problem just got bigger.</a:t>
            </a:r>
            <a:endParaRPr lang="en-US" sz="1230" dirty="0" smtClean="0"/>
          </a:p>
          <a:p>
            <a:pPr marL="536575" lvl="1" indent="-285750">
              <a:buClr>
                <a:srgbClr val="C00000"/>
              </a:buClr>
              <a:buFont typeface="Wingdings 3" panose="05040102010807070707" pitchFamily="18" charset="2"/>
              <a:buChar char=""/>
            </a:pPr>
            <a:r>
              <a:rPr lang="en-US" sz="1230" b="1" dirty="0"/>
              <a:t>C</a:t>
            </a:r>
            <a:r>
              <a:rPr lang="en-US" sz="1230" b="1" dirty="0" smtClean="0"/>
              <a:t>hoosing </a:t>
            </a:r>
            <a:r>
              <a:rPr lang="en-US" sz="1230" b="1" dirty="0"/>
              <a:t>an </a:t>
            </a:r>
            <a:r>
              <a:rPr lang="en-US" sz="1230" b="1" dirty="0" smtClean="0"/>
              <a:t>option</a:t>
            </a:r>
            <a:r>
              <a:rPr lang="en-GB" sz="1230" b="1" dirty="0"/>
              <a:t> </a:t>
            </a:r>
            <a:r>
              <a:rPr lang="en-GB" sz="1230" dirty="0" smtClean="0"/>
              <a:t>– Evaluate the options, run scenarios, evaluate other possible solutions, decide which one is best with the least damage impact.</a:t>
            </a:r>
          </a:p>
          <a:p>
            <a:pPr marL="536575" lvl="1" indent="-285750">
              <a:buClr>
                <a:srgbClr val="C00000"/>
              </a:buClr>
              <a:buFont typeface="Wingdings 3" panose="05040102010807070707" pitchFamily="18" charset="2"/>
              <a:buChar char=""/>
            </a:pPr>
            <a:r>
              <a:rPr lang="en-US" sz="1230" b="1" dirty="0" smtClean="0"/>
              <a:t>I</a:t>
            </a:r>
            <a:r>
              <a:rPr lang="en-US" sz="1230" b="1" dirty="0" smtClean="0"/>
              <a:t>mplementation </a:t>
            </a:r>
            <a:r>
              <a:rPr lang="en-US" sz="1230" b="1" dirty="0"/>
              <a:t>and </a:t>
            </a:r>
            <a:r>
              <a:rPr lang="en-US" sz="1230" b="1" dirty="0" smtClean="0"/>
              <a:t>evaluation</a:t>
            </a:r>
            <a:r>
              <a:rPr lang="en-GB" sz="1230" b="1" dirty="0"/>
              <a:t> </a:t>
            </a:r>
            <a:r>
              <a:rPr lang="en-GB" sz="1230" dirty="0"/>
              <a:t>- </a:t>
            </a:r>
            <a:r>
              <a:rPr lang="en-US" sz="1230" dirty="0"/>
              <a:t>Plan and execute the solution. Verify the results of the solution actually solve the problem and does not create additional problems or </a:t>
            </a:r>
            <a:r>
              <a:rPr lang="en-US" sz="1230" dirty="0" smtClean="0"/>
              <a:t>issues. If </a:t>
            </a:r>
            <a:r>
              <a:rPr lang="en-US" sz="1230" dirty="0"/>
              <a:t>the solution involves changes to the project, update the project plan and notify any relevant stakeholders</a:t>
            </a:r>
            <a:r>
              <a:rPr lang="en-US" sz="1230" dirty="0" smtClean="0"/>
              <a:t>.</a:t>
            </a:r>
          </a:p>
          <a:p>
            <a:pPr marL="0" lvl="1">
              <a:buClr>
                <a:srgbClr val="C00000"/>
              </a:buClr>
            </a:pPr>
            <a:r>
              <a:rPr lang="en-US" sz="1230" b="1" dirty="0" smtClean="0">
                <a:solidFill>
                  <a:srgbClr val="FF0000"/>
                </a:solidFill>
              </a:rPr>
              <a:t>P2.5 </a:t>
            </a:r>
            <a:r>
              <a:rPr lang="en-US" sz="1230" b="1" dirty="0">
                <a:solidFill>
                  <a:srgbClr val="FF0000"/>
                </a:solidFill>
              </a:rPr>
              <a:t>– Task </a:t>
            </a:r>
            <a:r>
              <a:rPr lang="en-US" sz="1230" b="1" dirty="0" smtClean="0">
                <a:solidFill>
                  <a:srgbClr val="FF0000"/>
                </a:solidFill>
              </a:rPr>
              <a:t>05 </a:t>
            </a:r>
            <a:r>
              <a:rPr lang="en-US" sz="1230" dirty="0">
                <a:solidFill>
                  <a:srgbClr val="FF0000"/>
                </a:solidFill>
              </a:rPr>
              <a:t>– Describe how </a:t>
            </a:r>
            <a:r>
              <a:rPr lang="en-US" sz="1230" dirty="0" smtClean="0">
                <a:solidFill>
                  <a:srgbClr val="FF0000"/>
                </a:solidFill>
              </a:rPr>
              <a:t>Negotiation and Problem Solving </a:t>
            </a:r>
            <a:r>
              <a:rPr lang="en-US" sz="1230" dirty="0">
                <a:solidFill>
                  <a:srgbClr val="FF0000"/>
                </a:solidFill>
              </a:rPr>
              <a:t>Skills are effective characteristics of a Project Manager and for your project define the Project </a:t>
            </a:r>
            <a:r>
              <a:rPr lang="en-US" sz="1230" dirty="0" smtClean="0">
                <a:solidFill>
                  <a:srgbClr val="FF0000"/>
                </a:solidFill>
              </a:rPr>
              <a:t>Managers Negotiation and Problem Solving </a:t>
            </a:r>
            <a:r>
              <a:rPr lang="en-US" sz="1230" dirty="0">
                <a:solidFill>
                  <a:srgbClr val="FF0000"/>
                </a:solidFill>
              </a:rPr>
              <a:t>skills needs and </a:t>
            </a:r>
            <a:r>
              <a:rPr lang="en-US" sz="1230" dirty="0" smtClean="0">
                <a:solidFill>
                  <a:srgbClr val="FF0000"/>
                </a:solidFill>
              </a:rPr>
              <a:t>desires</a:t>
            </a:r>
            <a:r>
              <a:rPr lang="en-US" sz="1230" dirty="0" smtClean="0"/>
              <a:t>.</a:t>
            </a:r>
          </a:p>
        </p:txBody>
      </p:sp>
      <p:sp>
        <p:nvSpPr>
          <p:cNvPr id="14" name="Title 2"/>
          <p:cNvSpPr>
            <a:spLocks noGrp="1"/>
          </p:cNvSpPr>
          <p:nvPr>
            <p:ph type="title"/>
          </p:nvPr>
        </p:nvSpPr>
        <p:spPr>
          <a:xfrm>
            <a:off x="70266" y="72008"/>
            <a:ext cx="8859452" cy="548680"/>
          </a:xfrm>
        </p:spPr>
        <p:txBody>
          <a:bodyPr>
            <a:noAutofit/>
          </a:bodyPr>
          <a:lstStyle/>
          <a:p>
            <a:r>
              <a:rPr lang="en-US" sz="3200" dirty="0" smtClean="0"/>
              <a:t>P2.5 </a:t>
            </a:r>
            <a:r>
              <a:rPr lang="en-US" sz="3200" dirty="0" smtClean="0"/>
              <a:t>- </a:t>
            </a:r>
            <a:r>
              <a:rPr lang="en-US" sz="3200" dirty="0"/>
              <a:t>The </a:t>
            </a:r>
            <a:r>
              <a:rPr lang="en-US" sz="3200" dirty="0" smtClean="0"/>
              <a:t>Skills Project Managers Need</a:t>
            </a:r>
            <a:endParaRPr lang="en-US" sz="3200" dirty="0"/>
          </a:p>
        </p:txBody>
      </p:sp>
    </p:spTree>
    <p:extLst>
      <p:ext uri="{BB962C8B-B14F-4D97-AF65-F5344CB8AC3E}">
        <p14:creationId xmlns:p14="http://schemas.microsoft.com/office/powerpoint/2010/main" val="1868940809"/>
      </p:ext>
    </p:extLst>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63426" y="1079401"/>
            <a:ext cx="8557046" cy="5909310"/>
          </a:xfrm>
          <a:prstGeom prst="rect">
            <a:avLst/>
          </a:prstGeom>
        </p:spPr>
        <p:txBody>
          <a:bodyPr wrap="square">
            <a:spAutoFit/>
          </a:bodyPr>
          <a:lstStyle/>
          <a:p>
            <a:pPr marL="285750" indent="-285750">
              <a:buClr>
                <a:srgbClr val="C00000"/>
              </a:buClr>
              <a:buFont typeface="Wingdings 3" panose="05040102010807070707" pitchFamily="18" charset="2"/>
              <a:buChar char=""/>
            </a:pPr>
            <a:r>
              <a:rPr lang="en-GB" sz="1400" b="1" dirty="0" smtClean="0">
                <a:solidFill>
                  <a:srgbClr val="FF0000"/>
                </a:solidFill>
              </a:rPr>
              <a:t>Influencing</a:t>
            </a:r>
            <a:r>
              <a:rPr lang="en-GB" sz="1400" dirty="0" smtClean="0">
                <a:solidFill>
                  <a:srgbClr val="FF0000"/>
                </a:solidFill>
              </a:rPr>
              <a:t> </a:t>
            </a:r>
            <a:r>
              <a:rPr lang="en-GB" sz="1400" dirty="0" smtClean="0"/>
              <a:t>- </a:t>
            </a:r>
            <a:r>
              <a:rPr lang="en-US" sz="1400" dirty="0" smtClean="0"/>
              <a:t>Managers </a:t>
            </a:r>
            <a:r>
              <a:rPr lang="en-US" sz="1400" dirty="0"/>
              <a:t>can rarely achieve their objectives through direct authority alone, so their ability to influence others is a core skill. Even in those instances where authority can be exercised, it is better to temper it through influence. In this way, actions and </a:t>
            </a:r>
            <a:r>
              <a:rPr lang="en-US" sz="1400" dirty="0" err="1"/>
              <a:t>behaviours</a:t>
            </a:r>
            <a:r>
              <a:rPr lang="en-US" sz="1400" dirty="0"/>
              <a:t> become willing rather than simply obedient</a:t>
            </a:r>
            <a:r>
              <a:rPr lang="en-US" sz="1400" dirty="0" smtClean="0"/>
              <a:t>.</a:t>
            </a:r>
            <a:endParaRPr lang="en-US" sz="1400" dirty="0"/>
          </a:p>
          <a:p>
            <a:pPr marL="285750" indent="-285750">
              <a:buClr>
                <a:srgbClr val="C00000"/>
              </a:buClr>
              <a:buFont typeface="Wingdings 3" panose="05040102010807070707" pitchFamily="18" charset="2"/>
              <a:buChar char=""/>
            </a:pPr>
            <a:r>
              <a:rPr lang="en-US" sz="1400" dirty="0"/>
              <a:t>Successful intervention can be measured though changes in attitude, behaviour and decision-making that reflect the </a:t>
            </a:r>
            <a:r>
              <a:rPr lang="en-US" sz="1400" dirty="0" smtClean="0"/>
              <a:t>project managers aim. </a:t>
            </a:r>
            <a:r>
              <a:rPr lang="en-US" sz="1400" dirty="0"/>
              <a:t>Success can also be seen through acceptance, support and agreement to the </a:t>
            </a:r>
            <a:r>
              <a:rPr lang="en-US" sz="1400" dirty="0" smtClean="0"/>
              <a:t>managers </a:t>
            </a:r>
            <a:r>
              <a:rPr lang="en-US" sz="1400" dirty="0"/>
              <a:t>proposals or </a:t>
            </a:r>
            <a:r>
              <a:rPr lang="en-US" sz="1400" dirty="0" smtClean="0"/>
              <a:t>objectives. Effective </a:t>
            </a:r>
            <a:r>
              <a:rPr lang="en-US" sz="1400" dirty="0"/>
              <a:t>influence requires:</a:t>
            </a:r>
          </a:p>
          <a:p>
            <a:pPr marL="536575" indent="-268288">
              <a:buClr>
                <a:srgbClr val="C00000"/>
              </a:buClr>
              <a:buFont typeface="Arial" panose="020B0604020202020204" pitchFamily="34" charset="0"/>
              <a:buChar char="•"/>
            </a:pPr>
            <a:r>
              <a:rPr lang="en-US" sz="1400" dirty="0" smtClean="0"/>
              <a:t>sensory </a:t>
            </a:r>
            <a:r>
              <a:rPr lang="en-US" sz="1400" dirty="0"/>
              <a:t>awareness (understanding your own behaviour and that of others);</a:t>
            </a:r>
          </a:p>
          <a:p>
            <a:pPr marL="536575" indent="-268288">
              <a:buClr>
                <a:srgbClr val="C00000"/>
              </a:buClr>
              <a:buFont typeface="Arial" panose="020B0604020202020204" pitchFamily="34" charset="0"/>
              <a:buChar char="•"/>
            </a:pPr>
            <a:r>
              <a:rPr lang="en-US" sz="1400" dirty="0"/>
              <a:t>emotional intelligence (representing your own feelings and those of others);</a:t>
            </a:r>
          </a:p>
          <a:p>
            <a:pPr marL="536575" indent="-268288">
              <a:buClr>
                <a:srgbClr val="C00000"/>
              </a:buClr>
              <a:buFont typeface="Arial" panose="020B0604020202020204" pitchFamily="34" charset="0"/>
              <a:buChar char="•"/>
            </a:pPr>
            <a:r>
              <a:rPr lang="en-US" sz="1400" dirty="0"/>
              <a:t>communication skills (flexibility in approaches, methods and media);</a:t>
            </a:r>
          </a:p>
          <a:p>
            <a:pPr marL="536575" indent="-268288">
              <a:buClr>
                <a:srgbClr val="C00000"/>
              </a:buClr>
              <a:buFont typeface="Arial" panose="020B0604020202020204" pitchFamily="34" charset="0"/>
              <a:buChar char="•"/>
            </a:pPr>
            <a:r>
              <a:rPr lang="en-US" sz="1400" dirty="0"/>
              <a:t>negotiation skills (ability to persuade and find a mutually acceptable position);</a:t>
            </a:r>
          </a:p>
          <a:p>
            <a:pPr marL="536575" indent="-268288">
              <a:buClr>
                <a:srgbClr val="C00000"/>
              </a:buClr>
              <a:buFont typeface="Arial" panose="020B0604020202020204" pitchFamily="34" charset="0"/>
              <a:buChar char="•"/>
            </a:pPr>
            <a:r>
              <a:rPr lang="en-US" sz="1400" dirty="0"/>
              <a:t>contextual awareness (ability to select the appropriate time, place and contributors);</a:t>
            </a:r>
          </a:p>
          <a:p>
            <a:pPr marL="536575" indent="-268288">
              <a:buClr>
                <a:srgbClr val="C00000"/>
              </a:buClr>
              <a:buFont typeface="Arial" panose="020B0604020202020204" pitchFamily="34" charset="0"/>
              <a:buChar char="•"/>
            </a:pPr>
            <a:r>
              <a:rPr lang="en-US" sz="1400" dirty="0"/>
              <a:t>cultural awareness (understanding the wide diversity of factors, from background, race, gender and learning styles, to communication, values and beliefs</a:t>
            </a:r>
            <a:r>
              <a:rPr lang="en-US" sz="1400" dirty="0" smtClean="0"/>
              <a:t>).</a:t>
            </a:r>
            <a:endParaRPr lang="en-GB" sz="1400" dirty="0"/>
          </a:p>
          <a:p>
            <a:pPr marL="285750" indent="-285750">
              <a:buClr>
                <a:srgbClr val="C00000"/>
              </a:buClr>
              <a:buFont typeface="Wingdings 3" panose="05040102010807070707" pitchFamily="18" charset="2"/>
              <a:buChar char=""/>
            </a:pPr>
            <a:r>
              <a:rPr lang="en-GB" sz="1400" b="1" dirty="0" smtClean="0">
                <a:solidFill>
                  <a:srgbClr val="FF0000"/>
                </a:solidFill>
              </a:rPr>
              <a:t>Leadership</a:t>
            </a:r>
            <a:r>
              <a:rPr lang="en-GB" sz="1400" b="1" dirty="0" smtClean="0"/>
              <a:t> </a:t>
            </a:r>
            <a:r>
              <a:rPr lang="en-GB" sz="1400" dirty="0" smtClean="0"/>
              <a:t>- </a:t>
            </a:r>
            <a:r>
              <a:rPr lang="en-US" sz="1400" dirty="0" smtClean="0"/>
              <a:t>Project </a:t>
            </a:r>
            <a:r>
              <a:rPr lang="en-US" sz="1400" dirty="0"/>
              <a:t>managers require the right combination of </a:t>
            </a:r>
            <a:r>
              <a:rPr lang="en-US" sz="1400" dirty="0" smtClean="0"/>
              <a:t>leadership skills </a:t>
            </a:r>
            <a:r>
              <a:rPr lang="en-US" sz="1400" dirty="0"/>
              <a:t>and competencies to be most </a:t>
            </a:r>
            <a:r>
              <a:rPr lang="en-US" sz="1400" dirty="0" smtClean="0"/>
              <a:t>effective</a:t>
            </a:r>
            <a:r>
              <a:rPr lang="en-US" sz="1400" dirty="0"/>
              <a:t>. Leadership is a significant factor in the whole project </a:t>
            </a:r>
            <a:r>
              <a:rPr lang="en-US" sz="1400" dirty="0" smtClean="0"/>
              <a:t>process</a:t>
            </a:r>
            <a:r>
              <a:rPr lang="en-IE" sz="1400" dirty="0" smtClean="0"/>
              <a:t>. </a:t>
            </a:r>
            <a:r>
              <a:rPr lang="en-US" sz="1400" dirty="0" smtClean="0"/>
              <a:t>Leaders build </a:t>
            </a:r>
            <a:r>
              <a:rPr lang="en-US" sz="1400" dirty="0"/>
              <a:t>team commitment </a:t>
            </a:r>
            <a:r>
              <a:rPr lang="en-US" sz="1400" dirty="0" smtClean="0"/>
              <a:t>and this starts </a:t>
            </a:r>
            <a:r>
              <a:rPr lang="en-US" sz="1400" dirty="0"/>
              <a:t>with having a clear reason and purpose for being together in the first place. Once that is established, </a:t>
            </a:r>
            <a:r>
              <a:rPr lang="en-US" sz="1400" dirty="0" smtClean="0"/>
              <a:t>leaders create </a:t>
            </a:r>
            <a:r>
              <a:rPr lang="en-US" sz="1400" dirty="0"/>
              <a:t>relationship building while the team </a:t>
            </a:r>
            <a:r>
              <a:rPr lang="en-US" sz="1400" dirty="0" smtClean="0"/>
              <a:t>by </a:t>
            </a:r>
            <a:r>
              <a:rPr lang="en-US" sz="1400" dirty="0"/>
              <a:t>going through the project definition and planning process. </a:t>
            </a:r>
            <a:r>
              <a:rPr lang="en-US" sz="1400" dirty="0" smtClean="0"/>
              <a:t>More importantly leaders guide and demonstrating leadership within a project means being the focus, directing the project scope, being the go to person to keep the project on track while still having the commanding authority within the project.</a:t>
            </a:r>
          </a:p>
          <a:p>
            <a:pPr marL="285750" indent="-285750">
              <a:buClr>
                <a:srgbClr val="C00000"/>
              </a:buClr>
              <a:buFont typeface="Wingdings 3" panose="05040102010807070707" pitchFamily="18" charset="2"/>
              <a:buChar char=""/>
            </a:pPr>
            <a:r>
              <a:rPr lang="en-US" sz="1400" dirty="0" smtClean="0"/>
              <a:t>Leadership within a project also means having the vision to see the end and inspire others to get there. This can be autocratic or democratic as long as the leadership inspires a successful conclusion.</a:t>
            </a:r>
          </a:p>
          <a:p>
            <a:pPr>
              <a:buClr>
                <a:srgbClr val="C00000"/>
              </a:buClr>
            </a:pPr>
            <a:r>
              <a:rPr lang="en-US" sz="1400" b="1" dirty="0" smtClean="0">
                <a:solidFill>
                  <a:srgbClr val="FF0000"/>
                </a:solidFill>
              </a:rPr>
              <a:t>P2.6 </a:t>
            </a:r>
            <a:r>
              <a:rPr lang="en-US" sz="1400" b="1" dirty="0">
                <a:solidFill>
                  <a:srgbClr val="FF0000"/>
                </a:solidFill>
              </a:rPr>
              <a:t>– Task </a:t>
            </a:r>
            <a:r>
              <a:rPr lang="en-US" sz="1400" b="1" dirty="0" smtClean="0">
                <a:solidFill>
                  <a:srgbClr val="FF0000"/>
                </a:solidFill>
              </a:rPr>
              <a:t>06 </a:t>
            </a:r>
            <a:r>
              <a:rPr lang="en-US" sz="1400" dirty="0">
                <a:solidFill>
                  <a:srgbClr val="FF0000"/>
                </a:solidFill>
              </a:rPr>
              <a:t>– Describe how </a:t>
            </a:r>
            <a:r>
              <a:rPr lang="en-US" sz="1400" dirty="0" smtClean="0">
                <a:solidFill>
                  <a:srgbClr val="FF0000"/>
                </a:solidFill>
              </a:rPr>
              <a:t>the ability to Influence and Leadership skills are </a:t>
            </a:r>
            <a:r>
              <a:rPr lang="en-US" sz="1400" dirty="0">
                <a:solidFill>
                  <a:srgbClr val="FF0000"/>
                </a:solidFill>
              </a:rPr>
              <a:t>effective characteristics of a Project Manager and for your project define the </a:t>
            </a:r>
            <a:r>
              <a:rPr lang="en-US" sz="1400" dirty="0" smtClean="0">
                <a:solidFill>
                  <a:srgbClr val="FF0000"/>
                </a:solidFill>
              </a:rPr>
              <a:t>need to influence others and Leadership demands in terms of project </a:t>
            </a:r>
            <a:r>
              <a:rPr lang="en-US" sz="1400" dirty="0">
                <a:solidFill>
                  <a:srgbClr val="FF0000"/>
                </a:solidFill>
              </a:rPr>
              <a:t>needs and desires</a:t>
            </a:r>
            <a:r>
              <a:rPr lang="en-US" sz="1400" dirty="0" smtClean="0">
                <a:solidFill>
                  <a:srgbClr val="FF0000"/>
                </a:solidFill>
              </a:rPr>
              <a:t>.</a:t>
            </a:r>
            <a:endParaRPr lang="en-US" sz="1600" dirty="0"/>
          </a:p>
        </p:txBody>
      </p:sp>
      <p:sp>
        <p:nvSpPr>
          <p:cNvPr id="14" name="Title 2"/>
          <p:cNvSpPr>
            <a:spLocks noGrp="1"/>
          </p:cNvSpPr>
          <p:nvPr>
            <p:ph type="title"/>
          </p:nvPr>
        </p:nvSpPr>
        <p:spPr>
          <a:xfrm>
            <a:off x="70266" y="72008"/>
            <a:ext cx="8859452" cy="548680"/>
          </a:xfrm>
        </p:spPr>
        <p:txBody>
          <a:bodyPr>
            <a:noAutofit/>
          </a:bodyPr>
          <a:lstStyle/>
          <a:p>
            <a:r>
              <a:rPr lang="en-US" sz="2400" dirty="0" smtClean="0"/>
              <a:t>P2.6 </a:t>
            </a:r>
            <a:r>
              <a:rPr lang="en-US" sz="2400" dirty="0" smtClean="0"/>
              <a:t>- </a:t>
            </a:r>
            <a:r>
              <a:rPr lang="en-US" sz="2400" dirty="0"/>
              <a:t>The </a:t>
            </a:r>
            <a:r>
              <a:rPr lang="en-US" sz="2400" dirty="0" smtClean="0"/>
              <a:t>Skills Project Managers Need – Influence and Leadership</a:t>
            </a:r>
            <a:endParaRPr lang="en-US" sz="2400" dirty="0"/>
          </a:p>
        </p:txBody>
      </p:sp>
    </p:spTree>
    <p:extLst>
      <p:ext uri="{BB962C8B-B14F-4D97-AF65-F5344CB8AC3E}">
        <p14:creationId xmlns:p14="http://schemas.microsoft.com/office/powerpoint/2010/main" val="3450542840"/>
      </p:ext>
    </p:extLst>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63426" y="1079401"/>
            <a:ext cx="8557046" cy="5593839"/>
          </a:xfrm>
          <a:prstGeom prst="rect">
            <a:avLst/>
          </a:prstGeom>
        </p:spPr>
        <p:txBody>
          <a:bodyPr wrap="square">
            <a:spAutoFit/>
          </a:bodyPr>
          <a:lstStyle/>
          <a:p>
            <a:pPr marL="285750" indent="-285750">
              <a:buClr>
                <a:srgbClr val="C00000"/>
              </a:buClr>
              <a:buFont typeface="Wingdings 3" panose="05040102010807070707" pitchFamily="18" charset="2"/>
              <a:buChar char=""/>
            </a:pPr>
            <a:r>
              <a:rPr lang="en-US" sz="1430" b="1" dirty="0" smtClean="0">
                <a:solidFill>
                  <a:srgbClr val="FF0000"/>
                </a:solidFill>
              </a:rPr>
              <a:t>Critical thinking </a:t>
            </a:r>
            <a:r>
              <a:rPr lang="en-GB" sz="1430" dirty="0" smtClean="0"/>
              <a:t>- </a:t>
            </a:r>
            <a:r>
              <a:rPr lang="en-US" sz="1430" dirty="0"/>
              <a:t> Project managers are drivers by nature. They're not typically satisfied to hear an issue, and simply wait for resolution to come their way. Most successful </a:t>
            </a:r>
            <a:r>
              <a:rPr lang="en-US" sz="1430" dirty="0" smtClean="0"/>
              <a:t>Project Managers </a:t>
            </a:r>
            <a:r>
              <a:rPr lang="en-US" sz="1430" dirty="0"/>
              <a:t>want to dig in and understand the problem they are facing, how it impacts their project and most importantly, how to resolve </a:t>
            </a:r>
            <a:r>
              <a:rPr lang="en-US" sz="1430" dirty="0" smtClean="0"/>
              <a:t>it.</a:t>
            </a:r>
          </a:p>
          <a:p>
            <a:pPr marL="285750" indent="-285750">
              <a:buClr>
                <a:srgbClr val="C00000"/>
              </a:buClr>
              <a:buFont typeface="Wingdings 3" panose="05040102010807070707" pitchFamily="18" charset="2"/>
              <a:buChar char=""/>
            </a:pPr>
            <a:r>
              <a:rPr lang="en-US" sz="1430" dirty="0" smtClean="0"/>
              <a:t>Critical </a:t>
            </a:r>
            <a:r>
              <a:rPr lang="en-US" sz="1430" dirty="0"/>
              <a:t>thinking, in the simplest form, is the process of using logic and reasoning to fully understand a topic and develop solutions. It's an exchange of questions and answers designed to challenge assumptions, expose bias and foster creative solutions. Project managers who can think this way and facilitate these types of discussions will be able to resolve issues more quickly, develop better solutions and reduce project stress and anxiety.</a:t>
            </a:r>
          </a:p>
          <a:p>
            <a:pPr marL="536575" lvl="1" indent="-285750">
              <a:buClr>
                <a:srgbClr val="C00000"/>
              </a:buClr>
              <a:buFont typeface="Wingdings 3" panose="05040102010807070707" pitchFamily="18" charset="2"/>
              <a:buChar char=""/>
            </a:pPr>
            <a:r>
              <a:rPr lang="en-US" sz="1430" b="1" dirty="0" smtClean="0"/>
              <a:t>Weigh up advantages and disadvantages to make good decisions</a:t>
            </a:r>
            <a:r>
              <a:rPr lang="en-GB" sz="1430" b="1" dirty="0" smtClean="0"/>
              <a:t> </a:t>
            </a:r>
            <a:r>
              <a:rPr lang="en-GB" sz="1430" dirty="0" smtClean="0"/>
              <a:t>- </a:t>
            </a:r>
            <a:r>
              <a:rPr lang="en-US" sz="1430" dirty="0"/>
              <a:t>More often than not, however, the </a:t>
            </a:r>
            <a:r>
              <a:rPr lang="en-US" sz="1430" dirty="0" smtClean="0"/>
              <a:t>Project Manager </a:t>
            </a:r>
            <a:r>
              <a:rPr lang="en-US" sz="1430" dirty="0"/>
              <a:t>isn't the subject matter expert on the team. </a:t>
            </a:r>
            <a:r>
              <a:rPr lang="en-US" sz="1430" dirty="0" smtClean="0"/>
              <a:t>They will </a:t>
            </a:r>
            <a:r>
              <a:rPr lang="en-US" sz="1430" dirty="0"/>
              <a:t>rely on the knowledge and skills of others to produce project deliverables and develop </a:t>
            </a:r>
            <a:r>
              <a:rPr lang="en-US" sz="1430" dirty="0" smtClean="0"/>
              <a:t>solutions, weighing up the best outcome and the downsides to the solution in order to come to the right decision. </a:t>
            </a:r>
            <a:r>
              <a:rPr lang="en-US" sz="1430" dirty="0"/>
              <a:t>The </a:t>
            </a:r>
            <a:r>
              <a:rPr lang="en-US" sz="1430" dirty="0" smtClean="0"/>
              <a:t>Project Manager’s </a:t>
            </a:r>
            <a:r>
              <a:rPr lang="en-US" sz="1430" dirty="0"/>
              <a:t>role is predominantly to track the issues, report the </a:t>
            </a:r>
            <a:r>
              <a:rPr lang="en-US" sz="1430" dirty="0" smtClean="0"/>
              <a:t>impact, weigh the solution </a:t>
            </a:r>
            <a:r>
              <a:rPr lang="en-US" sz="1430" dirty="0"/>
              <a:t>and facilitate resolution. It is in this facilitation where project managers can bring value and </a:t>
            </a:r>
            <a:r>
              <a:rPr lang="en-US" sz="1430" dirty="0" smtClean="0"/>
              <a:t>realise </a:t>
            </a:r>
            <a:r>
              <a:rPr lang="en-US" sz="1430" dirty="0"/>
              <a:t>the benefit of critical thinking. </a:t>
            </a:r>
          </a:p>
          <a:p>
            <a:pPr marL="536575" lvl="1" indent="-285750">
              <a:buClr>
                <a:srgbClr val="C00000"/>
              </a:buClr>
              <a:buFont typeface="Wingdings 3" panose="05040102010807070707" pitchFamily="18" charset="2"/>
              <a:buChar char=""/>
            </a:pPr>
            <a:r>
              <a:rPr lang="en-US" sz="1430" b="1" dirty="0" smtClean="0"/>
              <a:t>S</a:t>
            </a:r>
            <a:r>
              <a:rPr lang="en-US" sz="1430" b="1" dirty="0" smtClean="0"/>
              <a:t>tructure arguments logically</a:t>
            </a:r>
            <a:r>
              <a:rPr lang="en-GB" sz="1430" b="1" dirty="0" smtClean="0"/>
              <a:t> </a:t>
            </a:r>
            <a:r>
              <a:rPr lang="en-GB" sz="1430" dirty="0" smtClean="0"/>
              <a:t>- </a:t>
            </a:r>
            <a:r>
              <a:rPr lang="en-US" sz="1430" dirty="0"/>
              <a:t>Any project meeting where issues may be surfaced is an opportunity to leverage critical thinking as a means to get to </a:t>
            </a:r>
            <a:r>
              <a:rPr lang="en-US" sz="1430" dirty="0" smtClean="0"/>
              <a:t>structure a logical argument in order to achieve a resolution</a:t>
            </a:r>
            <a:r>
              <a:rPr lang="en-US" sz="1430" dirty="0"/>
              <a:t>. </a:t>
            </a:r>
            <a:r>
              <a:rPr lang="en-US" sz="1430" dirty="0" smtClean="0"/>
              <a:t>They begin </a:t>
            </a:r>
            <a:r>
              <a:rPr lang="en-US" sz="1430" dirty="0"/>
              <a:t>by clarifying the issue; create an understanding of what the problem is and how it is important to the project goals. What is the impact to the project and overall operations if this is not resolved. Gain an understanding of the meanings of the terms and phrases used to describe it. Attempt to identify what assumptions or previous experiences are being drawn upon to support the initial position. Ask for specific examples of the evidence used to sustain the issue or stance the project team has taken. If there is data associated with the issue, look for the source of that data, and see if there is a way to verify that source</a:t>
            </a:r>
            <a:r>
              <a:rPr lang="en-US" sz="1430" dirty="0" smtClean="0"/>
              <a:t>.</a:t>
            </a:r>
            <a:endParaRPr lang="en-US" sz="1430" dirty="0"/>
          </a:p>
        </p:txBody>
      </p:sp>
      <p:sp>
        <p:nvSpPr>
          <p:cNvPr id="14" name="Title 2"/>
          <p:cNvSpPr>
            <a:spLocks noGrp="1"/>
          </p:cNvSpPr>
          <p:nvPr>
            <p:ph type="title"/>
          </p:nvPr>
        </p:nvSpPr>
        <p:spPr>
          <a:xfrm>
            <a:off x="70266" y="72008"/>
            <a:ext cx="8859452" cy="548680"/>
          </a:xfrm>
        </p:spPr>
        <p:txBody>
          <a:bodyPr>
            <a:noAutofit/>
          </a:bodyPr>
          <a:lstStyle/>
          <a:p>
            <a:r>
              <a:rPr lang="en-US" sz="3200" dirty="0" smtClean="0"/>
              <a:t>P2.7 </a:t>
            </a:r>
            <a:r>
              <a:rPr lang="en-US" sz="3200" dirty="0" smtClean="0"/>
              <a:t>- </a:t>
            </a:r>
            <a:r>
              <a:rPr lang="en-US" sz="3200" dirty="0"/>
              <a:t>The </a:t>
            </a:r>
            <a:r>
              <a:rPr lang="en-US" sz="3200" dirty="0" smtClean="0"/>
              <a:t>Skills Project Managers Need</a:t>
            </a:r>
            <a:endParaRPr lang="en-US" sz="3200" dirty="0"/>
          </a:p>
        </p:txBody>
      </p:sp>
    </p:spTree>
    <p:extLst>
      <p:ext uri="{BB962C8B-B14F-4D97-AF65-F5344CB8AC3E}">
        <p14:creationId xmlns:p14="http://schemas.microsoft.com/office/powerpoint/2010/main" val="500237521"/>
      </p:ext>
    </p:extLst>
  </p:cSld>
  <p:clrMapOvr>
    <a:masterClrMapping/>
  </p:clrMapOvr>
  <p:transition advClick="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63426" y="1079401"/>
            <a:ext cx="8557046" cy="5773888"/>
          </a:xfrm>
          <a:prstGeom prst="rect">
            <a:avLst/>
          </a:prstGeom>
        </p:spPr>
        <p:txBody>
          <a:bodyPr wrap="square">
            <a:spAutoFit/>
          </a:bodyPr>
          <a:lstStyle/>
          <a:p>
            <a:pPr marL="268288" lvl="1" indent="-261938">
              <a:buClr>
                <a:srgbClr val="C00000"/>
              </a:buClr>
              <a:buFont typeface="Wingdings 3" panose="05040102010807070707" pitchFamily="18" charset="2"/>
              <a:buChar char=""/>
            </a:pPr>
            <a:r>
              <a:rPr lang="en-US" sz="1420" b="1" dirty="0" smtClean="0">
                <a:solidFill>
                  <a:srgbClr val="FF0000"/>
                </a:solidFill>
              </a:rPr>
              <a:t>Business case writing </a:t>
            </a:r>
            <a:r>
              <a:rPr lang="en-GB" sz="1420" dirty="0" smtClean="0"/>
              <a:t>- </a:t>
            </a:r>
            <a:r>
              <a:rPr lang="en-US" sz="1420" dirty="0"/>
              <a:t>In the concept phase of the life cycle an outline business case is prepared that is then used by senior management to assess whether to give the go-ahead for the definition phase. The detailed business case is prepared during the latter phase.</a:t>
            </a:r>
          </a:p>
          <a:p>
            <a:pPr marL="268288" lvl="1" indent="-261938">
              <a:buClr>
                <a:srgbClr val="C00000"/>
              </a:buClr>
              <a:buFont typeface="Wingdings 3" panose="05040102010807070707" pitchFamily="18" charset="2"/>
              <a:buChar char=""/>
            </a:pPr>
            <a:r>
              <a:rPr lang="en-US" sz="1420" dirty="0"/>
              <a:t>The project or program is owned by the sponsor, who has ultimate accountability for ensuring that the benefits are achieved. However, the project or program manager will usually be responsible for preparing the business case, possibly with specialist support.</a:t>
            </a:r>
          </a:p>
          <a:p>
            <a:pPr marL="268288" lvl="1" indent="-261938">
              <a:buClr>
                <a:srgbClr val="C00000"/>
              </a:buClr>
              <a:buFont typeface="Wingdings 3" panose="05040102010807070707" pitchFamily="18" charset="2"/>
              <a:buChar char=""/>
            </a:pPr>
            <a:r>
              <a:rPr lang="en-US" sz="1420" dirty="0"/>
              <a:t>Once approved, the business case must be kept up to date, reflecting approved changes. In this way, it can be used as the primary document at gate reviews to determine if the work should continue</a:t>
            </a:r>
            <a:endParaRPr lang="en-US" sz="1420" b="1" dirty="0" smtClean="0"/>
          </a:p>
          <a:p>
            <a:pPr marL="536575" lvl="1" indent="-261938">
              <a:buClr>
                <a:srgbClr val="C00000"/>
              </a:buClr>
              <a:buFont typeface="Wingdings 3" panose="05040102010807070707" pitchFamily="18" charset="2"/>
              <a:buChar char=""/>
            </a:pPr>
            <a:r>
              <a:rPr lang="en-US" sz="1420" b="1" dirty="0" smtClean="0"/>
              <a:t>Project </a:t>
            </a:r>
            <a:r>
              <a:rPr lang="en-US" sz="1420" b="1" dirty="0"/>
              <a:t>conception and </a:t>
            </a:r>
            <a:r>
              <a:rPr lang="en-US" sz="1420" b="1" dirty="0" smtClean="0"/>
              <a:t>initiation</a:t>
            </a:r>
            <a:r>
              <a:rPr lang="en-GB" sz="1420" b="1" dirty="0"/>
              <a:t> </a:t>
            </a:r>
            <a:r>
              <a:rPr lang="en-GB" sz="1420" dirty="0" smtClean="0"/>
              <a:t>– </a:t>
            </a:r>
            <a:r>
              <a:rPr lang="en-US" sz="1420" dirty="0"/>
              <a:t>The business case provides justification for undertaking a project or </a:t>
            </a:r>
            <a:r>
              <a:rPr lang="en-US" sz="1420" dirty="0" smtClean="0"/>
              <a:t>program; the conception </a:t>
            </a:r>
            <a:r>
              <a:rPr lang="en-US" sz="1420" dirty="0"/>
              <a:t>a</a:t>
            </a:r>
            <a:r>
              <a:rPr lang="en-US" sz="1420" dirty="0" smtClean="0"/>
              <a:t>nd initiation. </a:t>
            </a:r>
            <a:r>
              <a:rPr lang="en-US" sz="1420" dirty="0"/>
              <a:t>It evaluates the benefit, cost and risk of alternative options and provides a rationale for the preferred </a:t>
            </a:r>
            <a:r>
              <a:rPr lang="en-US" sz="1420" dirty="0" smtClean="0"/>
              <a:t>solution. A business case typically includes the:</a:t>
            </a:r>
          </a:p>
          <a:p>
            <a:pPr marL="804863" lvl="1" indent="-285750">
              <a:buClr>
                <a:srgbClr val="C00000"/>
              </a:buClr>
              <a:buFont typeface="Arial" panose="020B0604020202020204" pitchFamily="34" charset="0"/>
              <a:buChar char="•"/>
            </a:pPr>
            <a:r>
              <a:rPr lang="en-US" sz="1420" b="1" dirty="0" smtClean="0"/>
              <a:t>strategic </a:t>
            </a:r>
            <a:r>
              <a:rPr lang="en-US" sz="1420" b="1" dirty="0"/>
              <a:t>case </a:t>
            </a:r>
            <a:r>
              <a:rPr lang="en-US" sz="1420" dirty="0"/>
              <a:t>– the background of the project or </a:t>
            </a:r>
            <a:r>
              <a:rPr lang="en-US" sz="1420" dirty="0" smtClean="0"/>
              <a:t>program </a:t>
            </a:r>
            <a:r>
              <a:rPr lang="en-US" sz="1420" dirty="0"/>
              <a:t>and why it is needed;</a:t>
            </a:r>
          </a:p>
          <a:p>
            <a:pPr marL="804863" lvl="1" indent="-285750">
              <a:buClr>
                <a:srgbClr val="C00000"/>
              </a:buClr>
              <a:buFont typeface="Arial" panose="020B0604020202020204" pitchFamily="34" charset="0"/>
              <a:buChar char="•"/>
            </a:pPr>
            <a:r>
              <a:rPr lang="en-US" sz="1420" b="1" dirty="0"/>
              <a:t>options appraisal </a:t>
            </a:r>
            <a:r>
              <a:rPr lang="en-US" sz="1420" dirty="0"/>
              <a:t>– what options have been considered and which has been chosen (not forgetting the ‘do nothing’ option);</a:t>
            </a:r>
          </a:p>
          <a:p>
            <a:pPr marL="804863" lvl="1" indent="-285750">
              <a:buClr>
                <a:srgbClr val="C00000"/>
              </a:buClr>
              <a:buFont typeface="Arial" panose="020B0604020202020204" pitchFamily="34" charset="0"/>
              <a:buChar char="•"/>
            </a:pPr>
            <a:r>
              <a:rPr lang="en-US" sz="1420" b="1" dirty="0"/>
              <a:t>expected benefits </a:t>
            </a:r>
            <a:r>
              <a:rPr lang="en-US" sz="1420" dirty="0"/>
              <a:t>– the benefits that will arise from the work and any unavoidable </a:t>
            </a:r>
            <a:r>
              <a:rPr lang="en-US" sz="1420" dirty="0" smtClean="0"/>
              <a:t>hindrances;</a:t>
            </a:r>
            <a:endParaRPr lang="en-US" sz="1420" dirty="0"/>
          </a:p>
          <a:p>
            <a:pPr marL="804863" lvl="1" indent="-285750">
              <a:buClr>
                <a:srgbClr val="C00000"/>
              </a:buClr>
              <a:buFont typeface="Arial" panose="020B0604020202020204" pitchFamily="34" charset="0"/>
              <a:buChar char="•"/>
            </a:pPr>
            <a:r>
              <a:rPr lang="en-US" sz="1420" b="1" dirty="0"/>
              <a:t>commercial aspects </a:t>
            </a:r>
            <a:r>
              <a:rPr lang="en-US" sz="1420" dirty="0"/>
              <a:t>– the costs, investment appraisal and funding arrangements;</a:t>
            </a:r>
          </a:p>
          <a:p>
            <a:pPr marL="804863" lvl="1" indent="-285750">
              <a:buClr>
                <a:srgbClr val="C00000"/>
              </a:buClr>
              <a:buFont typeface="Arial" panose="020B0604020202020204" pitchFamily="34" charset="0"/>
              <a:buChar char="•"/>
            </a:pPr>
            <a:r>
              <a:rPr lang="en-US" sz="1420" b="1" dirty="0"/>
              <a:t>risk</a:t>
            </a:r>
            <a:r>
              <a:rPr lang="en-US" sz="1420" dirty="0"/>
              <a:t> – the major risks and their impact on the business case;</a:t>
            </a:r>
          </a:p>
          <a:p>
            <a:pPr marL="804863" lvl="1" indent="-285750">
              <a:buClr>
                <a:srgbClr val="C00000"/>
              </a:buClr>
              <a:buFont typeface="Arial" panose="020B0604020202020204" pitchFamily="34" charset="0"/>
              <a:buChar char="•"/>
            </a:pPr>
            <a:r>
              <a:rPr lang="en-US" sz="1420" b="1" dirty="0"/>
              <a:t>timescales</a:t>
            </a:r>
            <a:r>
              <a:rPr lang="en-US" sz="1420" dirty="0"/>
              <a:t> – a summary of the delivery of outputs and </a:t>
            </a:r>
            <a:r>
              <a:rPr lang="en-US" sz="1420" dirty="0" err="1"/>
              <a:t>realisation</a:t>
            </a:r>
            <a:r>
              <a:rPr lang="en-US" sz="1420" dirty="0"/>
              <a:t> of benefits</a:t>
            </a:r>
            <a:r>
              <a:rPr lang="en-US" sz="1420" dirty="0" smtClean="0"/>
              <a:t>.</a:t>
            </a:r>
          </a:p>
          <a:p>
            <a:pPr marL="536575" lvl="1" indent="-261938">
              <a:buClr>
                <a:srgbClr val="C00000"/>
              </a:buClr>
              <a:buFont typeface="Wingdings 3" panose="05040102010807070707" pitchFamily="18" charset="2"/>
              <a:buChar char=""/>
            </a:pPr>
            <a:r>
              <a:rPr lang="en-US" sz="1420" dirty="0" smtClean="0"/>
              <a:t>The skills in writing this document are important as this is a measurement of the quality of the project, the brief to impress the stakeholders to initiate the project. Poorly written means a poor project or even no project at all.</a:t>
            </a:r>
            <a:endParaRPr lang="en-GB" sz="1420" dirty="0" smtClean="0"/>
          </a:p>
          <a:p>
            <a:pPr marL="0" lvl="1">
              <a:buClr>
                <a:srgbClr val="C00000"/>
              </a:buClr>
            </a:pPr>
            <a:r>
              <a:rPr lang="en-US" sz="1420" b="1" dirty="0" smtClean="0">
                <a:solidFill>
                  <a:srgbClr val="FF0000"/>
                </a:solidFill>
              </a:rPr>
              <a:t>P2.7 – Task 07 </a:t>
            </a:r>
            <a:r>
              <a:rPr lang="en-US" sz="1420" dirty="0" smtClean="0">
                <a:solidFill>
                  <a:srgbClr val="FF0000"/>
                </a:solidFill>
              </a:rPr>
              <a:t>– Describe how Critical thinking and Business Case Writing are effective characteristics of a Project Manager and for your project define the Project Managers Critical Thinking and Business Case Writing needs and desires.</a:t>
            </a:r>
            <a:endParaRPr lang="en-US" sz="1420" dirty="0"/>
          </a:p>
        </p:txBody>
      </p:sp>
      <p:sp>
        <p:nvSpPr>
          <p:cNvPr id="14" name="Title 2"/>
          <p:cNvSpPr>
            <a:spLocks noGrp="1"/>
          </p:cNvSpPr>
          <p:nvPr>
            <p:ph type="title"/>
          </p:nvPr>
        </p:nvSpPr>
        <p:spPr>
          <a:xfrm>
            <a:off x="70266" y="72008"/>
            <a:ext cx="8859452" cy="548680"/>
          </a:xfrm>
        </p:spPr>
        <p:txBody>
          <a:bodyPr>
            <a:noAutofit/>
          </a:bodyPr>
          <a:lstStyle/>
          <a:p>
            <a:r>
              <a:rPr lang="en-US" sz="3200" dirty="0" smtClean="0"/>
              <a:t>P2.7 </a:t>
            </a:r>
            <a:r>
              <a:rPr lang="en-US" sz="3200" dirty="0" smtClean="0"/>
              <a:t>- </a:t>
            </a:r>
            <a:r>
              <a:rPr lang="en-US" sz="3200" dirty="0"/>
              <a:t>The </a:t>
            </a:r>
            <a:r>
              <a:rPr lang="en-US" sz="3200" dirty="0" smtClean="0"/>
              <a:t>Skills Project Managers Need</a:t>
            </a:r>
            <a:endParaRPr lang="en-US" sz="3200" dirty="0"/>
          </a:p>
        </p:txBody>
      </p:sp>
    </p:spTree>
    <p:extLst>
      <p:ext uri="{BB962C8B-B14F-4D97-AF65-F5344CB8AC3E}">
        <p14:creationId xmlns:p14="http://schemas.microsoft.com/office/powerpoint/2010/main" val="4136634258"/>
      </p:ext>
    </p:extLst>
  </p:cSld>
  <p:clrMapOvr>
    <a:masterClrMapping/>
  </p:clrMapOvr>
  <p:transition advClick="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63426" y="1079401"/>
            <a:ext cx="8557046" cy="5655394"/>
          </a:xfrm>
          <a:prstGeom prst="rect">
            <a:avLst/>
          </a:prstGeom>
        </p:spPr>
        <p:txBody>
          <a:bodyPr wrap="square">
            <a:spAutoFit/>
          </a:bodyPr>
          <a:lstStyle/>
          <a:p>
            <a:pPr marL="268288" indent="-268288">
              <a:buClr>
                <a:srgbClr val="C00000"/>
              </a:buClr>
              <a:buFont typeface="Wingdings 3" panose="05040102010807070707" pitchFamily="18" charset="2"/>
              <a:buChar char=""/>
            </a:pPr>
            <a:r>
              <a:rPr lang="en-US" sz="1350" b="1" dirty="0" smtClean="0">
                <a:solidFill>
                  <a:srgbClr val="FF0000"/>
                </a:solidFill>
              </a:rPr>
              <a:t>Risk management </a:t>
            </a:r>
            <a:r>
              <a:rPr lang="en-GB" sz="1350" dirty="0" smtClean="0"/>
              <a:t>- </a:t>
            </a:r>
            <a:endParaRPr lang="en-US" sz="1350" dirty="0" smtClean="0"/>
          </a:p>
          <a:p>
            <a:pPr marL="536575" lvl="1" indent="-261938">
              <a:buClr>
                <a:srgbClr val="C00000"/>
              </a:buClr>
              <a:buFont typeface="Wingdings 3" panose="05040102010807070707" pitchFamily="18" charset="2"/>
              <a:buChar char=""/>
            </a:pPr>
            <a:r>
              <a:rPr lang="en-US" sz="1350" b="1" dirty="0" smtClean="0"/>
              <a:t>K</a:t>
            </a:r>
            <a:r>
              <a:rPr lang="en-US" sz="1350" b="1" dirty="0" smtClean="0"/>
              <a:t>nowing when to escalate risks and problems</a:t>
            </a:r>
            <a:r>
              <a:rPr lang="en-GB" sz="1350" b="1" dirty="0" smtClean="0"/>
              <a:t> </a:t>
            </a:r>
            <a:r>
              <a:rPr lang="en-GB" sz="1350" dirty="0" smtClean="0"/>
              <a:t>- </a:t>
            </a:r>
            <a:r>
              <a:rPr lang="en-US" sz="1350" dirty="0"/>
              <a:t>To improve the chances of project success, the project manager must not only be an effective risk taker, but </a:t>
            </a:r>
            <a:r>
              <a:rPr lang="en-US" sz="1350" dirty="0" smtClean="0"/>
              <a:t>know when to escalate the risks to improve </a:t>
            </a:r>
            <a:r>
              <a:rPr lang="en-US" sz="1350" dirty="0"/>
              <a:t>project successes. Similar to risk bias, stakeholders are likely to have differing views on what kinds of decisions or issues need to be escalated to them for resolution and while you may not be able to tailor your approach to exactly meet these expectations for individual stakeholders this up front requirements gathering can reduce the likelihood of your being far off the </a:t>
            </a:r>
            <a:r>
              <a:rPr lang="en-US" sz="1350" dirty="0" smtClean="0"/>
              <a:t>mark. </a:t>
            </a:r>
            <a:r>
              <a:rPr lang="en-US" sz="1350" dirty="0"/>
              <a:t>Document escalation criteria and processes within your project's communication management plan</a:t>
            </a:r>
            <a:r>
              <a:rPr lang="en-US" sz="1350" dirty="0" smtClean="0"/>
              <a:t>. </a:t>
            </a:r>
            <a:r>
              <a:rPr lang="en-US" sz="1350" dirty="0"/>
              <a:t>Such criteria should be objective or at least be supported by examples of the types of events that merit escalation. </a:t>
            </a:r>
            <a:endParaRPr lang="en-US" sz="1350" dirty="0" smtClean="0"/>
          </a:p>
          <a:p>
            <a:pPr marL="536575" lvl="1" indent="-261938">
              <a:buClr>
                <a:srgbClr val="C00000"/>
              </a:buClr>
              <a:buFont typeface="Wingdings 3" panose="05040102010807070707" pitchFamily="18" charset="2"/>
              <a:buChar char=""/>
            </a:pPr>
            <a:r>
              <a:rPr lang="en-US" sz="1350" b="1" dirty="0"/>
              <a:t>C</a:t>
            </a:r>
            <a:r>
              <a:rPr lang="en-US" sz="1350" b="1" dirty="0" smtClean="0"/>
              <a:t>ontingency planning</a:t>
            </a:r>
            <a:r>
              <a:rPr lang="en-GB" sz="1350" b="1" dirty="0"/>
              <a:t> </a:t>
            </a:r>
            <a:r>
              <a:rPr lang="en-GB" sz="1350" dirty="0"/>
              <a:t>- </a:t>
            </a:r>
            <a:r>
              <a:rPr lang="en-US" sz="1350" dirty="0"/>
              <a:t>In dealing with the inherent uniqueness and resulting uncertainty that characterizes </a:t>
            </a:r>
            <a:r>
              <a:rPr lang="en-US" sz="1350" dirty="0" smtClean="0"/>
              <a:t>most </a:t>
            </a:r>
            <a:r>
              <a:rPr lang="en-US" sz="1350" dirty="0"/>
              <a:t>projects, the successful project manager must not only </a:t>
            </a:r>
            <a:r>
              <a:rPr lang="en-US" sz="1350" dirty="0" smtClean="0"/>
              <a:t>be an </a:t>
            </a:r>
            <a:r>
              <a:rPr lang="en-US" sz="1350" dirty="0"/>
              <a:t>effective risk taker, but must also have </a:t>
            </a:r>
            <a:r>
              <a:rPr lang="en-US" sz="1350" dirty="0" smtClean="0"/>
              <a:t>the </a:t>
            </a:r>
            <a:r>
              <a:rPr lang="en-US" sz="1350" dirty="0"/>
              <a:t>flexibility needed to handle the surprises that are likely to occur during project execution. Since uncertainty exists in all projects to varying degrees, </a:t>
            </a:r>
            <a:r>
              <a:rPr lang="en-US" sz="1350" dirty="0" smtClean="0"/>
              <a:t>a manager </a:t>
            </a:r>
            <a:r>
              <a:rPr lang="en-US" sz="1350" dirty="0"/>
              <a:t>cannot expect to find a project that is precisely or completely defined at its onset. As a result, preparation of a “perfect project plan” </a:t>
            </a:r>
            <a:r>
              <a:rPr lang="en-US" sz="1350" dirty="0" smtClean="0"/>
              <a:t>which covered every possible outcome </a:t>
            </a:r>
            <a:r>
              <a:rPr lang="en-US" sz="1350" dirty="0"/>
              <a:t>is not feasible and inclusion of suitable contingencies in the plan is </a:t>
            </a:r>
            <a:r>
              <a:rPr lang="en-US" sz="1350" dirty="0" smtClean="0"/>
              <a:t>needed. This includes planning for </a:t>
            </a:r>
            <a:r>
              <a:rPr lang="en-US" sz="1350" dirty="0"/>
              <a:t>estimator optimism, personal biases, limited estimate preparation time, errors and omissions in the estimating </a:t>
            </a:r>
            <a:r>
              <a:rPr lang="en-US" sz="1350" dirty="0" smtClean="0"/>
              <a:t>process, and </a:t>
            </a:r>
            <a:r>
              <a:rPr lang="en-US" sz="1350" dirty="0"/>
              <a:t>mistakes and inefficiencies during project </a:t>
            </a:r>
            <a:r>
              <a:rPr lang="en-US" sz="1350" dirty="0" smtClean="0"/>
              <a:t>execution. </a:t>
            </a:r>
            <a:endParaRPr lang="en-US" sz="1350" dirty="0"/>
          </a:p>
          <a:p>
            <a:pPr marL="268288" indent="-268288">
              <a:buClr>
                <a:srgbClr val="C00000"/>
              </a:buClr>
              <a:buFont typeface="Wingdings 3" panose="05040102010807070707" pitchFamily="18" charset="2"/>
              <a:buChar char=""/>
            </a:pPr>
            <a:r>
              <a:rPr lang="en-US" sz="1350" b="1" dirty="0" smtClean="0">
                <a:solidFill>
                  <a:srgbClr val="FF0000"/>
                </a:solidFill>
              </a:rPr>
              <a:t>Cost control </a:t>
            </a:r>
            <a:r>
              <a:rPr lang="en-GB" sz="1350" dirty="0" smtClean="0"/>
              <a:t>- </a:t>
            </a:r>
            <a:endParaRPr lang="en-US" sz="1350" dirty="0" smtClean="0"/>
          </a:p>
          <a:p>
            <a:pPr marL="536575" lvl="1" indent="-261938">
              <a:buClr>
                <a:srgbClr val="C00000"/>
              </a:buClr>
              <a:buFont typeface="Wingdings 3" panose="05040102010807070707" pitchFamily="18" charset="2"/>
              <a:buChar char=""/>
            </a:pPr>
            <a:r>
              <a:rPr lang="en-US" sz="1350" b="1" dirty="0"/>
              <a:t>M</a:t>
            </a:r>
            <a:r>
              <a:rPr lang="en-US" sz="1350" b="1" dirty="0" smtClean="0"/>
              <a:t>aking </a:t>
            </a:r>
            <a:r>
              <a:rPr lang="en-US" sz="1350" b="1" dirty="0"/>
              <a:t>sure the project is running to budget</a:t>
            </a:r>
            <a:r>
              <a:rPr lang="en-US" sz="1350" dirty="0"/>
              <a:t>) </a:t>
            </a:r>
            <a:r>
              <a:rPr lang="en-GB" sz="1350" dirty="0"/>
              <a:t>- </a:t>
            </a:r>
            <a:r>
              <a:rPr lang="en-US" sz="1350" dirty="0"/>
              <a:t>A </a:t>
            </a:r>
            <a:r>
              <a:rPr lang="en-US" sz="1350" dirty="0" smtClean="0"/>
              <a:t>good project </a:t>
            </a:r>
            <a:r>
              <a:rPr lang="en-US" sz="1350" dirty="0"/>
              <a:t>manager is comfortable putting the original financial budget together for the project and then tracking the detailed financials through the execution of the project. Typically there will be administrative assistance, but the project manager is still responsible for the project financials. Well written purchase orders and contracts help eliminate misunderstandings. Maintaining neutral to positive cash flow on the project demands excellent project execution and financial discipline</a:t>
            </a:r>
            <a:r>
              <a:rPr lang="en-US" sz="1350" dirty="0" smtClean="0"/>
              <a:t>.</a:t>
            </a:r>
          </a:p>
          <a:p>
            <a:pPr marL="0" lvl="1">
              <a:buClr>
                <a:srgbClr val="C00000"/>
              </a:buClr>
            </a:pPr>
            <a:r>
              <a:rPr lang="en-US" sz="1200" b="1" dirty="0" smtClean="0">
                <a:solidFill>
                  <a:srgbClr val="FF0000"/>
                </a:solidFill>
              </a:rPr>
              <a:t>P2.8 </a:t>
            </a:r>
            <a:r>
              <a:rPr lang="en-US" sz="1200" b="1" dirty="0">
                <a:solidFill>
                  <a:srgbClr val="FF0000"/>
                </a:solidFill>
              </a:rPr>
              <a:t>– Task </a:t>
            </a:r>
            <a:r>
              <a:rPr lang="en-US" sz="1200" b="1" dirty="0" smtClean="0">
                <a:solidFill>
                  <a:srgbClr val="FF0000"/>
                </a:solidFill>
              </a:rPr>
              <a:t>08 </a:t>
            </a:r>
            <a:r>
              <a:rPr lang="en-US" sz="1200" dirty="0" smtClean="0">
                <a:solidFill>
                  <a:srgbClr val="FF0000"/>
                </a:solidFill>
              </a:rPr>
              <a:t>– </a:t>
            </a:r>
            <a:r>
              <a:rPr lang="en-US" sz="1200" dirty="0">
                <a:solidFill>
                  <a:srgbClr val="FF0000"/>
                </a:solidFill>
              </a:rPr>
              <a:t>Describe how </a:t>
            </a:r>
            <a:r>
              <a:rPr lang="en-US" sz="1200" dirty="0" smtClean="0">
                <a:solidFill>
                  <a:srgbClr val="FF0000"/>
                </a:solidFill>
              </a:rPr>
              <a:t>Risk Management and Cost Control are </a:t>
            </a:r>
            <a:r>
              <a:rPr lang="en-US" sz="1200" dirty="0">
                <a:solidFill>
                  <a:srgbClr val="FF0000"/>
                </a:solidFill>
              </a:rPr>
              <a:t>effective </a:t>
            </a:r>
            <a:r>
              <a:rPr lang="en-US" sz="1200" dirty="0" smtClean="0">
                <a:solidFill>
                  <a:srgbClr val="FF0000"/>
                </a:solidFill>
              </a:rPr>
              <a:t>characteristics </a:t>
            </a:r>
            <a:r>
              <a:rPr lang="en-US" sz="1200" dirty="0">
                <a:solidFill>
                  <a:srgbClr val="FF0000"/>
                </a:solidFill>
              </a:rPr>
              <a:t>of a Project Manager and for your project define the Project </a:t>
            </a:r>
            <a:r>
              <a:rPr lang="en-US" sz="1200" dirty="0" smtClean="0">
                <a:solidFill>
                  <a:srgbClr val="FF0000"/>
                </a:solidFill>
              </a:rPr>
              <a:t>Managers Risk Management and Cost Control </a:t>
            </a:r>
            <a:r>
              <a:rPr lang="en-US" sz="1200" dirty="0">
                <a:solidFill>
                  <a:srgbClr val="FF0000"/>
                </a:solidFill>
              </a:rPr>
              <a:t>needs and desires</a:t>
            </a:r>
            <a:r>
              <a:rPr lang="en-US" sz="1200" dirty="0" smtClean="0">
                <a:solidFill>
                  <a:srgbClr val="FF0000"/>
                </a:solidFill>
              </a:rPr>
              <a:t>.</a:t>
            </a:r>
            <a:endParaRPr lang="en-US" sz="1350" dirty="0"/>
          </a:p>
        </p:txBody>
      </p:sp>
      <p:sp>
        <p:nvSpPr>
          <p:cNvPr id="14" name="Title 2"/>
          <p:cNvSpPr>
            <a:spLocks noGrp="1"/>
          </p:cNvSpPr>
          <p:nvPr>
            <p:ph type="title"/>
          </p:nvPr>
        </p:nvSpPr>
        <p:spPr>
          <a:xfrm>
            <a:off x="70266" y="72008"/>
            <a:ext cx="8859452" cy="548680"/>
          </a:xfrm>
        </p:spPr>
        <p:txBody>
          <a:bodyPr>
            <a:noAutofit/>
          </a:bodyPr>
          <a:lstStyle/>
          <a:p>
            <a:r>
              <a:rPr lang="en-US" sz="3200" dirty="0" smtClean="0"/>
              <a:t>P2.8 </a:t>
            </a:r>
            <a:r>
              <a:rPr lang="en-US" sz="3200" dirty="0" smtClean="0"/>
              <a:t>- </a:t>
            </a:r>
            <a:r>
              <a:rPr lang="en-US" sz="3200" dirty="0"/>
              <a:t>The </a:t>
            </a:r>
            <a:r>
              <a:rPr lang="en-US" sz="3200" dirty="0" smtClean="0"/>
              <a:t>Skills Project Managers Need</a:t>
            </a:r>
            <a:endParaRPr lang="en-US" sz="3200" dirty="0"/>
          </a:p>
        </p:txBody>
      </p:sp>
    </p:spTree>
    <p:extLst>
      <p:ext uri="{BB962C8B-B14F-4D97-AF65-F5344CB8AC3E}">
        <p14:creationId xmlns:p14="http://schemas.microsoft.com/office/powerpoint/2010/main" val="3188836236"/>
      </p:ext>
    </p:extLst>
  </p:cSld>
  <p:clrMapOvr>
    <a:masterClrMapping/>
  </p:clrMapOvr>
  <p:transition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63426" y="1079401"/>
            <a:ext cx="8557046" cy="5509200"/>
          </a:xfrm>
          <a:prstGeom prst="rect">
            <a:avLst/>
          </a:prstGeom>
        </p:spPr>
        <p:txBody>
          <a:bodyPr wrap="square">
            <a:spAutoFit/>
          </a:bodyPr>
          <a:lstStyle/>
          <a:p>
            <a:pPr marL="0" lvl="1">
              <a:buClr>
                <a:srgbClr val="C00000"/>
              </a:buClr>
            </a:pPr>
            <a:r>
              <a:rPr lang="en-US" sz="1600" b="1" dirty="0">
                <a:solidFill>
                  <a:srgbClr val="FF0000"/>
                </a:solidFill>
              </a:rPr>
              <a:t>P2.1 – Task 01 </a:t>
            </a:r>
            <a:r>
              <a:rPr lang="en-US" sz="1600" dirty="0">
                <a:solidFill>
                  <a:srgbClr val="FF0000"/>
                </a:solidFill>
              </a:rPr>
              <a:t>– Describe how communication is an effective characteristic of a Project Manager and for your project define the Project Managers communication needs and desires.</a:t>
            </a:r>
          </a:p>
          <a:p>
            <a:pPr marL="0" lvl="1">
              <a:buClr>
                <a:srgbClr val="C00000"/>
              </a:buClr>
            </a:pPr>
            <a:r>
              <a:rPr lang="en-US" sz="1600" b="1" dirty="0" smtClean="0">
                <a:solidFill>
                  <a:srgbClr val="FF0000"/>
                </a:solidFill>
              </a:rPr>
              <a:t>P2.2 </a:t>
            </a:r>
            <a:r>
              <a:rPr lang="en-US" sz="1600" b="1" dirty="0">
                <a:solidFill>
                  <a:srgbClr val="FF0000"/>
                </a:solidFill>
              </a:rPr>
              <a:t>– Task 02 </a:t>
            </a:r>
            <a:r>
              <a:rPr lang="en-US" sz="1600" dirty="0">
                <a:solidFill>
                  <a:srgbClr val="FF0000"/>
                </a:solidFill>
              </a:rPr>
              <a:t>– Describe how Team Building is an effective characteristic of a Project Manager and for your project define the benefits of Team Building in the Projects Success.</a:t>
            </a:r>
          </a:p>
          <a:p>
            <a:pPr marL="0" lvl="1">
              <a:buClr>
                <a:srgbClr val="C00000"/>
              </a:buClr>
            </a:pPr>
            <a:r>
              <a:rPr lang="en-US" sz="1600" b="1" dirty="0" smtClean="0">
                <a:solidFill>
                  <a:srgbClr val="FF0000"/>
                </a:solidFill>
              </a:rPr>
              <a:t>P2.3 </a:t>
            </a:r>
            <a:r>
              <a:rPr lang="en-US" sz="1600" b="1" dirty="0">
                <a:solidFill>
                  <a:srgbClr val="FF0000"/>
                </a:solidFill>
              </a:rPr>
              <a:t>– Task 03 </a:t>
            </a:r>
            <a:r>
              <a:rPr lang="en-US" sz="1600" dirty="0">
                <a:solidFill>
                  <a:srgbClr val="FF0000"/>
                </a:solidFill>
              </a:rPr>
              <a:t>– Describe how Planning Skills are an effective characteristic of a Project Manager and for your project define the Project Managers planning skills needs and desires.</a:t>
            </a:r>
          </a:p>
          <a:p>
            <a:pPr marL="0" lvl="1">
              <a:buClr>
                <a:srgbClr val="C00000"/>
              </a:buClr>
            </a:pPr>
            <a:r>
              <a:rPr lang="en-US" sz="1600" b="1" dirty="0" smtClean="0">
                <a:solidFill>
                  <a:srgbClr val="FF0000"/>
                </a:solidFill>
              </a:rPr>
              <a:t>P2.4 </a:t>
            </a:r>
            <a:r>
              <a:rPr lang="en-US" sz="1600" b="1" dirty="0">
                <a:solidFill>
                  <a:srgbClr val="FF0000"/>
                </a:solidFill>
              </a:rPr>
              <a:t>– Task 04 </a:t>
            </a:r>
            <a:r>
              <a:rPr lang="en-US" sz="1600" dirty="0">
                <a:solidFill>
                  <a:srgbClr val="FF0000"/>
                </a:solidFill>
              </a:rPr>
              <a:t>– Describe how Conflict and Time Skills are effective characteristics of a Project Manager and for your project define the Project Managers Conflict and Time Management skills needs and desires.</a:t>
            </a:r>
          </a:p>
          <a:p>
            <a:pPr marL="0" lvl="1">
              <a:buClr>
                <a:srgbClr val="C00000"/>
              </a:buClr>
            </a:pPr>
            <a:r>
              <a:rPr lang="en-US" sz="1600" b="1" dirty="0" smtClean="0">
                <a:solidFill>
                  <a:srgbClr val="FF0000"/>
                </a:solidFill>
              </a:rPr>
              <a:t>P2.5 </a:t>
            </a:r>
            <a:r>
              <a:rPr lang="en-US" sz="1600" b="1" dirty="0">
                <a:solidFill>
                  <a:srgbClr val="FF0000"/>
                </a:solidFill>
              </a:rPr>
              <a:t>– Task 05 </a:t>
            </a:r>
            <a:r>
              <a:rPr lang="en-US" sz="1600" dirty="0">
                <a:solidFill>
                  <a:srgbClr val="FF0000"/>
                </a:solidFill>
              </a:rPr>
              <a:t>– Describe how Negotiation and Problem Solving Skills are effective characteristics of a Project Manager and for your project define the Project Managers Negotiation and Problem Solving skills needs and desires</a:t>
            </a:r>
            <a:r>
              <a:rPr lang="en-US" sz="1600" dirty="0"/>
              <a:t>.</a:t>
            </a:r>
          </a:p>
          <a:p>
            <a:pPr marL="0" lvl="1">
              <a:buClr>
                <a:srgbClr val="C00000"/>
              </a:buClr>
            </a:pPr>
            <a:r>
              <a:rPr lang="en-US" sz="1600" b="1" dirty="0" smtClean="0">
                <a:solidFill>
                  <a:srgbClr val="FF0000"/>
                </a:solidFill>
              </a:rPr>
              <a:t>P2.6 </a:t>
            </a:r>
            <a:r>
              <a:rPr lang="en-US" sz="1600" b="1" dirty="0">
                <a:solidFill>
                  <a:srgbClr val="FF0000"/>
                </a:solidFill>
              </a:rPr>
              <a:t>– Task 06 </a:t>
            </a:r>
            <a:r>
              <a:rPr lang="en-US" sz="1600" dirty="0">
                <a:solidFill>
                  <a:srgbClr val="FF0000"/>
                </a:solidFill>
              </a:rPr>
              <a:t>– Describe how the ability to Influence and Leadership skills are effective characteristics of a Project Manager and for your project define the need to influence others and Leadership demands in terms of project needs and desires.</a:t>
            </a:r>
            <a:endParaRPr lang="en-US" dirty="0"/>
          </a:p>
          <a:p>
            <a:pPr marL="0" lvl="1">
              <a:buClr>
                <a:srgbClr val="C00000"/>
              </a:buClr>
            </a:pPr>
            <a:r>
              <a:rPr lang="en-US" sz="1600" b="1" dirty="0" smtClean="0">
                <a:solidFill>
                  <a:srgbClr val="FF0000"/>
                </a:solidFill>
              </a:rPr>
              <a:t>P2.7 </a:t>
            </a:r>
            <a:r>
              <a:rPr lang="en-US" sz="1600" b="1" dirty="0">
                <a:solidFill>
                  <a:srgbClr val="FF0000"/>
                </a:solidFill>
              </a:rPr>
              <a:t>– Task 07 </a:t>
            </a:r>
            <a:r>
              <a:rPr lang="en-US" sz="1600" dirty="0">
                <a:solidFill>
                  <a:srgbClr val="FF0000"/>
                </a:solidFill>
              </a:rPr>
              <a:t>– Describe how Critical thinking and Business Case Writing are effective characteristics of a Project Manager and for your project define the Project Managers Critical Thinking and Business Case Writing needs and desires.</a:t>
            </a:r>
            <a:endParaRPr lang="en-US" sz="1600" dirty="0"/>
          </a:p>
          <a:p>
            <a:pPr marL="0" lvl="1">
              <a:buClr>
                <a:srgbClr val="C00000"/>
              </a:buClr>
            </a:pPr>
            <a:r>
              <a:rPr lang="en-US" sz="1600" b="1" dirty="0" smtClean="0">
                <a:solidFill>
                  <a:srgbClr val="FF0000"/>
                </a:solidFill>
              </a:rPr>
              <a:t>P2.8 </a:t>
            </a:r>
            <a:r>
              <a:rPr lang="en-US" sz="1600" b="1" dirty="0">
                <a:solidFill>
                  <a:srgbClr val="FF0000"/>
                </a:solidFill>
              </a:rPr>
              <a:t>– Task </a:t>
            </a:r>
            <a:r>
              <a:rPr lang="en-US" sz="1600" b="1" dirty="0" smtClean="0">
                <a:solidFill>
                  <a:srgbClr val="FF0000"/>
                </a:solidFill>
              </a:rPr>
              <a:t>08 </a:t>
            </a:r>
            <a:r>
              <a:rPr lang="en-US" sz="1600" dirty="0" smtClean="0">
                <a:solidFill>
                  <a:srgbClr val="FF0000"/>
                </a:solidFill>
              </a:rPr>
              <a:t>– </a:t>
            </a:r>
            <a:r>
              <a:rPr lang="en-US" sz="1600" dirty="0">
                <a:solidFill>
                  <a:srgbClr val="FF0000"/>
                </a:solidFill>
              </a:rPr>
              <a:t>Describe how </a:t>
            </a:r>
            <a:r>
              <a:rPr lang="en-US" sz="1600" dirty="0" smtClean="0">
                <a:solidFill>
                  <a:srgbClr val="FF0000"/>
                </a:solidFill>
              </a:rPr>
              <a:t>Risk Management and Cost Control are </a:t>
            </a:r>
            <a:r>
              <a:rPr lang="en-US" sz="1600" dirty="0">
                <a:solidFill>
                  <a:srgbClr val="FF0000"/>
                </a:solidFill>
              </a:rPr>
              <a:t>effective </a:t>
            </a:r>
            <a:r>
              <a:rPr lang="en-US" sz="1600" dirty="0" smtClean="0">
                <a:solidFill>
                  <a:srgbClr val="FF0000"/>
                </a:solidFill>
              </a:rPr>
              <a:t>characteristics </a:t>
            </a:r>
            <a:r>
              <a:rPr lang="en-US" sz="1600" dirty="0">
                <a:solidFill>
                  <a:srgbClr val="FF0000"/>
                </a:solidFill>
              </a:rPr>
              <a:t>of a Project Manager and for your project define the Project </a:t>
            </a:r>
            <a:r>
              <a:rPr lang="en-US" sz="1600" dirty="0" smtClean="0">
                <a:solidFill>
                  <a:srgbClr val="FF0000"/>
                </a:solidFill>
              </a:rPr>
              <a:t>Managers Risk Management and Cost Control </a:t>
            </a:r>
            <a:r>
              <a:rPr lang="en-US" sz="1600" dirty="0">
                <a:solidFill>
                  <a:srgbClr val="FF0000"/>
                </a:solidFill>
              </a:rPr>
              <a:t>needs and desires</a:t>
            </a:r>
            <a:r>
              <a:rPr lang="en-US" sz="1600" dirty="0" smtClean="0">
                <a:solidFill>
                  <a:srgbClr val="FF0000"/>
                </a:solidFill>
              </a:rPr>
              <a:t>.</a:t>
            </a:r>
            <a:endParaRPr lang="en-US" sz="1600" dirty="0"/>
          </a:p>
        </p:txBody>
      </p:sp>
      <p:sp>
        <p:nvSpPr>
          <p:cNvPr id="14" name="Title 2"/>
          <p:cNvSpPr>
            <a:spLocks noGrp="1"/>
          </p:cNvSpPr>
          <p:nvPr>
            <p:ph type="title"/>
          </p:nvPr>
        </p:nvSpPr>
        <p:spPr>
          <a:xfrm>
            <a:off x="70266" y="72008"/>
            <a:ext cx="8859452" cy="548680"/>
          </a:xfrm>
        </p:spPr>
        <p:txBody>
          <a:bodyPr>
            <a:noAutofit/>
          </a:bodyPr>
          <a:lstStyle/>
          <a:p>
            <a:r>
              <a:rPr lang="en-US" sz="3600" dirty="0" smtClean="0"/>
              <a:t>P2 – Assessment Criteria</a:t>
            </a:r>
            <a:endParaRPr lang="en-US" sz="3600" dirty="0"/>
          </a:p>
        </p:txBody>
      </p:sp>
    </p:spTree>
    <p:extLst>
      <p:ext uri="{BB962C8B-B14F-4D97-AF65-F5344CB8AC3E}">
        <p14:creationId xmlns:p14="http://schemas.microsoft.com/office/powerpoint/2010/main" val="2872857974"/>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Calculating the Points</a:t>
            </a:r>
            <a:endParaRPr lang="en-GB" b="1" dirty="0" smtClean="0"/>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5632311"/>
          </a:xfrm>
          <a:prstGeom prst="rect">
            <a:avLst/>
          </a:prstGeom>
        </p:spPr>
        <p:txBody>
          <a:bodyPr wrap="square">
            <a:spAutoFit/>
          </a:bodyPr>
          <a:lstStyle/>
          <a:p>
            <a:pPr marL="365125" indent="-365125">
              <a:buClr>
                <a:srgbClr val="00B050"/>
              </a:buClr>
              <a:buSzPct val="80000"/>
              <a:buFont typeface="Wingdings 3" panose="05040102010807070707" pitchFamily="18" charset="2"/>
              <a:buChar char=""/>
            </a:pPr>
            <a:r>
              <a:rPr lang="en-US" sz="2400" dirty="0" smtClean="0">
                <a:solidFill>
                  <a:srgbClr val="000000"/>
                </a:solidFill>
                <a:latin typeface="Arial" panose="020B0604020202020204" pitchFamily="34" charset="0"/>
              </a:rPr>
              <a:t>The </a:t>
            </a:r>
            <a:r>
              <a:rPr lang="en-US" sz="2400" dirty="0">
                <a:solidFill>
                  <a:srgbClr val="000000"/>
                </a:solidFill>
                <a:latin typeface="Arial" panose="020B0604020202020204" pitchFamily="34" charset="0"/>
              </a:rPr>
              <a:t>number of points available for each unit depends on the unit grade achieved. </a:t>
            </a:r>
            <a:r>
              <a:rPr lang="en-US" sz="2400" dirty="0" smtClean="0">
                <a:solidFill>
                  <a:srgbClr val="000000"/>
                </a:solidFill>
                <a:latin typeface="Arial" panose="020B0604020202020204" pitchFamily="34" charset="0"/>
              </a:rPr>
              <a:t>Units </a:t>
            </a:r>
            <a:r>
              <a:rPr lang="en-US" sz="2400" dirty="0">
                <a:solidFill>
                  <a:srgbClr val="000000"/>
                </a:solidFill>
                <a:latin typeface="Arial" panose="020B0604020202020204" pitchFamily="34" charset="0"/>
              </a:rPr>
              <a:t>1 and </a:t>
            </a:r>
            <a:r>
              <a:rPr lang="en-US" sz="2400" dirty="0" smtClean="0">
                <a:solidFill>
                  <a:srgbClr val="000000"/>
                </a:solidFill>
                <a:latin typeface="Arial" panose="020B0604020202020204" pitchFamily="34" charset="0"/>
              </a:rPr>
              <a:t>22 in </a:t>
            </a:r>
            <a:r>
              <a:rPr lang="en-US" sz="2400" dirty="0">
                <a:solidFill>
                  <a:srgbClr val="000000"/>
                </a:solidFill>
                <a:latin typeface="Arial" panose="020B0604020202020204" pitchFamily="34" charset="0"/>
              </a:rPr>
              <a:t>the Cambridge </a:t>
            </a:r>
            <a:r>
              <a:rPr lang="en-US" sz="2400" dirty="0" err="1">
                <a:solidFill>
                  <a:srgbClr val="000000"/>
                </a:solidFill>
                <a:latin typeface="Arial" panose="020B0604020202020204" pitchFamily="34" charset="0"/>
              </a:rPr>
              <a:t>Technicals</a:t>
            </a:r>
            <a:r>
              <a:rPr lang="en-US" sz="2400" dirty="0">
                <a:solidFill>
                  <a:srgbClr val="000000"/>
                </a:solidFill>
                <a:latin typeface="Arial" panose="020B0604020202020204" pitchFamily="34" charset="0"/>
              </a:rPr>
              <a:t> in </a:t>
            </a:r>
            <a:r>
              <a:rPr lang="en-US" sz="2400" dirty="0" smtClean="0">
                <a:solidFill>
                  <a:srgbClr val="000000"/>
                </a:solidFill>
                <a:latin typeface="Arial" panose="020B0604020202020204" pitchFamily="34" charset="0"/>
              </a:rPr>
              <a:t>Business </a:t>
            </a:r>
            <a:r>
              <a:rPr lang="en-US" sz="2400" dirty="0">
                <a:solidFill>
                  <a:srgbClr val="000000"/>
                </a:solidFill>
                <a:latin typeface="Arial" panose="020B0604020202020204" pitchFamily="34" charset="0"/>
              </a:rPr>
              <a:t>are </a:t>
            </a:r>
            <a:r>
              <a:rPr lang="en-US" sz="2400" b="1" dirty="0" smtClean="0">
                <a:solidFill>
                  <a:srgbClr val="000000"/>
                </a:solidFill>
                <a:latin typeface="Arial" panose="020B0604020202020204" pitchFamily="34" charset="0"/>
              </a:rPr>
              <a:t>120 </a:t>
            </a:r>
            <a:r>
              <a:rPr lang="en-US" sz="2400" b="1" dirty="0">
                <a:solidFill>
                  <a:srgbClr val="000000"/>
                </a:solidFill>
                <a:latin typeface="Arial" panose="020B0604020202020204" pitchFamily="34" charset="0"/>
              </a:rPr>
              <a:t>GLH</a:t>
            </a:r>
            <a:r>
              <a:rPr lang="en-US" sz="2400" dirty="0">
                <a:solidFill>
                  <a:srgbClr val="000000"/>
                </a:solidFill>
                <a:latin typeface="Arial" panose="020B0604020202020204" pitchFamily="34" charset="0"/>
              </a:rPr>
              <a:t>; all other units are 60 GLH. </a:t>
            </a:r>
            <a:r>
              <a:rPr lang="en-US" sz="2400" dirty="0" smtClean="0">
                <a:solidFill>
                  <a:srgbClr val="000000"/>
                </a:solidFill>
                <a:latin typeface="Arial" panose="020B0604020202020204" pitchFamily="34" charset="0"/>
              </a:rPr>
              <a:t>The </a:t>
            </a:r>
            <a:r>
              <a:rPr lang="en-US" sz="2400" dirty="0">
                <a:solidFill>
                  <a:srgbClr val="000000"/>
                </a:solidFill>
                <a:latin typeface="Arial" panose="020B0604020202020204" pitchFamily="34" charset="0"/>
              </a:rPr>
              <a:t>table below shows the number of points issued for each grade</a:t>
            </a:r>
            <a:r>
              <a:rPr lang="en-US" sz="2400" dirty="0" smtClean="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endParaRPr lang="en-US" sz="2400"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sz="2400" dirty="0" smtClean="0">
              <a:solidFill>
                <a:srgbClr val="000000"/>
              </a:solidFill>
              <a:latin typeface="Arial" panose="020B0604020202020204" pitchFamily="34" charset="0"/>
            </a:endParaRPr>
          </a:p>
          <a:p>
            <a:pPr>
              <a:buClr>
                <a:srgbClr val="00B050"/>
              </a:buClr>
              <a:buSzPct val="80000"/>
            </a:pPr>
            <a:r>
              <a:rPr lang="en-US" sz="2400" dirty="0">
                <a:solidFill>
                  <a:srgbClr val="000000"/>
                </a:solidFill>
                <a:latin typeface="Arial" panose="020B0604020202020204" pitchFamily="34" charset="0"/>
              </a:rPr>
              <a:t>		</a:t>
            </a:r>
          </a:p>
          <a:p>
            <a:pPr>
              <a:buClr>
                <a:srgbClr val="00B050"/>
              </a:buClr>
              <a:buSzPct val="80000"/>
            </a:pPr>
            <a:r>
              <a:rPr lang="en-GB" sz="2400" dirty="0">
                <a:solidFill>
                  <a:srgbClr val="000000"/>
                </a:solidFill>
                <a:latin typeface="Arial" panose="020B0604020202020204" pitchFamily="34" charset="0"/>
              </a:rPr>
              <a:t>	</a:t>
            </a:r>
            <a:endParaRPr lang="en-GB" sz="2400" dirty="0" smtClean="0">
              <a:solidFill>
                <a:srgbClr val="000000"/>
              </a:solidFill>
              <a:latin typeface="Arial" panose="020B0604020202020204" pitchFamily="34" charset="0"/>
            </a:endParaRPr>
          </a:p>
          <a:p>
            <a:pPr>
              <a:buClr>
                <a:srgbClr val="00B050"/>
              </a:buClr>
              <a:buSzPct val="80000"/>
            </a:pPr>
            <a:endParaRPr lang="en-US" sz="2400" dirty="0" smtClean="0">
              <a:solidFill>
                <a:srgbClr val="000000"/>
              </a:solidFill>
              <a:latin typeface="Arial" panose="020B0604020202020204" pitchFamily="34" charset="0"/>
            </a:endParaRPr>
          </a:p>
          <a:p>
            <a:pPr marL="365125" indent="-365125">
              <a:buClr>
                <a:srgbClr val="00B050"/>
              </a:buClr>
              <a:buSzPct val="80000"/>
              <a:buFont typeface="Wingdings 3" panose="05040102010807070707" pitchFamily="18" charset="2"/>
              <a:buChar char=""/>
            </a:pPr>
            <a:r>
              <a:rPr lang="en-US" sz="2400" dirty="0"/>
              <a:t>To calculate the learner’s qualification </a:t>
            </a:r>
            <a:r>
              <a:rPr lang="en-US" sz="2400" dirty="0" smtClean="0"/>
              <a:t>grade you </a:t>
            </a:r>
            <a:r>
              <a:rPr lang="en-US" sz="2400" dirty="0"/>
              <a:t>will need to add up all the points for the units the learner has achieved, making sure they’ve covered the appropriate mandatory content, taken sufficient externally assessed units, and any units required for the chosen pathway</a:t>
            </a:r>
            <a:r>
              <a:rPr lang="en-US" sz="2400" dirty="0" smtClean="0"/>
              <a:t>.</a:t>
            </a:r>
            <a:endParaRPr lang="en-GB" sz="24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605610440"/>
              </p:ext>
            </p:extLst>
          </p:nvPr>
        </p:nvGraphicFramePr>
        <p:xfrm>
          <a:off x="395536" y="3046080"/>
          <a:ext cx="8424935" cy="1584960"/>
        </p:xfrm>
        <a:graphic>
          <a:graphicData uri="http://schemas.openxmlformats.org/drawingml/2006/table">
            <a:tbl>
              <a:tblPr firstRow="1" bandRow="1">
                <a:tableStyleId>{5C22544A-7EE6-4342-B048-85BDC9FD1C3A}</a:tableStyleId>
              </a:tblPr>
              <a:tblGrid>
                <a:gridCol w="1684987"/>
                <a:gridCol w="1684987"/>
                <a:gridCol w="1684987"/>
                <a:gridCol w="1684987"/>
                <a:gridCol w="1684987"/>
              </a:tblGrid>
              <a:tr h="182838">
                <a:tc>
                  <a:txBody>
                    <a:bodyPr/>
                    <a:lstStyle/>
                    <a:p>
                      <a:r>
                        <a:rPr kumimoji="0" lang="en-GB" sz="2000" b="1" kern="1200" dirty="0" smtClean="0">
                          <a:solidFill>
                            <a:srgbClr val="000000"/>
                          </a:solidFill>
                          <a:latin typeface="Arial" panose="020B0604020202020204" pitchFamily="34" charset="0"/>
                          <a:ea typeface="+mn-ea"/>
                          <a:cs typeface="Arial" panose="020B0604020202020204" pitchFamily="34" charset="0"/>
                        </a:rPr>
                        <a:t>Unit GLH</a:t>
                      </a:r>
                      <a:endParaRPr kumimoji="0" lang="en-GB" sz="2000" b="1" kern="1200" dirty="0">
                        <a:solidFill>
                          <a:srgbClr val="000000"/>
                        </a:solidFill>
                        <a:latin typeface="Arial" panose="020B0604020202020204" pitchFamily="34" charset="0"/>
                        <a:ea typeface="+mn-ea"/>
                        <a:cs typeface="Arial" panose="020B0604020202020204" pitchFamily="34" charset="0"/>
                      </a:endParaRPr>
                    </a:p>
                  </a:txBody>
                  <a:tcPr/>
                </a:tc>
                <a:tc gridSpan="4">
                  <a:txBody>
                    <a:bodyPr/>
                    <a:lstStyle/>
                    <a:p>
                      <a:r>
                        <a:rPr lang="en-US" sz="2000" b="1" dirty="0" smtClean="0">
                          <a:solidFill>
                            <a:srgbClr val="000000"/>
                          </a:solidFill>
                          <a:latin typeface="Arial" panose="020B0604020202020204" pitchFamily="34" charset="0"/>
                          <a:cs typeface="Arial" panose="020B0604020202020204" pitchFamily="34" charset="0"/>
                        </a:rPr>
                        <a:t>Points table for units based on GLH </a:t>
                      </a:r>
                      <a:endParaRPr lang="en-GB" sz="2000" dirty="0">
                        <a:latin typeface="Arial" panose="020B0604020202020204" pitchFamily="34" charset="0"/>
                        <a:cs typeface="Arial" panose="020B0604020202020204" pitchFamily="34" charset="0"/>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315583">
                <a:tc>
                  <a:txBody>
                    <a:bodyPr/>
                    <a:lstStyle/>
                    <a:p>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Pass </a:t>
                      </a:r>
                      <a:endParaRPr lang="en-GB" sz="20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smtClean="0">
                          <a:solidFill>
                            <a:srgbClr val="000000"/>
                          </a:solidFill>
                          <a:latin typeface="Arial" panose="020B0604020202020204" pitchFamily="34" charset="0"/>
                          <a:cs typeface="Arial" panose="020B0604020202020204" pitchFamily="34" charset="0"/>
                        </a:rPr>
                        <a:t>Merit </a:t>
                      </a:r>
                      <a:endParaRPr lang="en-GB" sz="2000" dirty="0" smtClean="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Distinction </a:t>
                      </a:r>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Unclassified </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60 </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14</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16</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18</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120</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28</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32</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36</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2716067023"/>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3600" dirty="0">
                <a:solidFill>
                  <a:srgbClr val="000000"/>
                </a:solidFill>
                <a:latin typeface="Arial" panose="020B0604020202020204" pitchFamily="34" charset="0"/>
              </a:rPr>
              <a:t>Qualification </a:t>
            </a:r>
            <a:r>
              <a:rPr lang="en-US" sz="3600" dirty="0" smtClean="0">
                <a:solidFill>
                  <a:srgbClr val="000000"/>
                </a:solidFill>
                <a:latin typeface="Arial" panose="020B0604020202020204" pitchFamily="34" charset="0"/>
              </a:rPr>
              <a:t>Grade Table - Diploma</a:t>
            </a:r>
            <a:endParaRPr lang="en-US" sz="36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5632311"/>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dirty="0">
                <a:solidFill>
                  <a:srgbClr val="000000"/>
                </a:solidFill>
                <a:latin typeface="Arial" panose="020B0604020202020204" pitchFamily="34" charset="0"/>
              </a:rPr>
              <a:t>Having calculated the total number of points based on the unit grades you would check this figure in the qualification grade table, for the relevant qualification, to identify the overall qualification grade. If a learner doesn’t achieve the lowest points score required for the qualification, we issue an unclassified result.</a:t>
            </a:r>
          </a:p>
          <a:p>
            <a:pPr>
              <a:buClr>
                <a:srgbClr val="00B050"/>
              </a:buClr>
              <a:buSzPct val="80000"/>
            </a:pPr>
            <a:r>
              <a:rPr lang="en-US" b="1" dirty="0">
                <a:solidFill>
                  <a:srgbClr val="000000"/>
                </a:solidFill>
                <a:latin typeface="Arial" panose="020B0604020202020204" pitchFamily="34" charset="0"/>
              </a:rPr>
              <a:t>Example A</a:t>
            </a:r>
          </a:p>
          <a:p>
            <a:pPr marL="285750" indent="-285750">
              <a:buClr>
                <a:srgbClr val="00B050"/>
              </a:buClr>
              <a:buSzPct val="80000"/>
              <a:buFont typeface="Wingdings 3" panose="05040102010807070707" pitchFamily="18" charset="2"/>
              <a:buChar char=""/>
            </a:pPr>
            <a:r>
              <a:rPr lang="en-US" dirty="0">
                <a:solidFill>
                  <a:srgbClr val="000000"/>
                </a:solidFill>
                <a:latin typeface="Arial" panose="020B0604020202020204" pitchFamily="34" charset="0"/>
              </a:rPr>
              <a:t>Learner A has taken the units required for the Foundation Diploma</a:t>
            </a:r>
            <a:r>
              <a:rPr lang="en-US" dirty="0" smtClean="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endParaRPr lang="en-US"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r>
              <a:rPr lang="en-US" dirty="0"/>
              <a:t>In this example, Learner A has an overall qualification grade of a Merit </a:t>
            </a:r>
            <a:r>
              <a:rPr lang="en-US" dirty="0" err="1"/>
              <a:t>Merit</a:t>
            </a:r>
            <a:r>
              <a:rPr lang="en-US" dirty="0"/>
              <a:t>. </a:t>
            </a:r>
            <a:endParaRPr lang="en-US" dirty="0" smtClean="0">
              <a:solidFill>
                <a:srgbClr val="000000"/>
              </a:solidFill>
              <a:latin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790661191"/>
              </p:ext>
            </p:extLst>
          </p:nvPr>
        </p:nvGraphicFramePr>
        <p:xfrm>
          <a:off x="395536" y="3140968"/>
          <a:ext cx="8424935" cy="3143250"/>
        </p:xfrm>
        <a:graphic>
          <a:graphicData uri="http://schemas.openxmlformats.org/drawingml/2006/table">
            <a:tbl>
              <a:tblPr>
                <a:tableStyleId>{E8B1032C-EA38-4F05-BA0D-38AFFFC7BED3}</a:tableStyleId>
              </a:tblPr>
              <a:tblGrid>
                <a:gridCol w="1728192"/>
                <a:gridCol w="1512168"/>
                <a:gridCol w="2520280"/>
                <a:gridCol w="2664295"/>
              </a:tblGrid>
              <a:tr h="190500">
                <a:tc>
                  <a:txBody>
                    <a:bodyPr/>
                    <a:lstStyle/>
                    <a:p>
                      <a:pPr algn="l" fontAlgn="b"/>
                      <a:r>
                        <a:rPr lang="en-GB" sz="2000" b="1" u="none" strike="noStrike" dirty="0" smtClean="0">
                          <a:effectLst/>
                          <a:latin typeface="Arial" panose="020B0604020202020204" pitchFamily="34" charset="0"/>
                          <a:cs typeface="Arial" panose="020B0604020202020204" pitchFamily="34" charset="0"/>
                        </a:rPr>
                        <a:t>Unit</a:t>
                      </a:r>
                      <a:endParaRPr lang="en-GB" sz="20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1" u="none" strike="noStrike" dirty="0" smtClean="0">
                          <a:effectLst/>
                          <a:latin typeface="Arial" panose="020B0604020202020204" pitchFamily="34" charset="0"/>
                          <a:cs typeface="Arial" panose="020B0604020202020204" pitchFamily="34" charset="0"/>
                        </a:rPr>
                        <a:t>GLH</a:t>
                      </a:r>
                      <a:endParaRPr lang="en-GB" sz="20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1" i="0" u="none" strike="noStrike" dirty="0" smtClean="0">
                          <a:solidFill>
                            <a:srgbClr val="000000"/>
                          </a:solidFill>
                          <a:effectLst/>
                          <a:latin typeface="Arial" panose="020B0604020202020204" pitchFamily="34" charset="0"/>
                          <a:cs typeface="Arial" panose="020B0604020202020204" pitchFamily="34" charset="0"/>
                        </a:rPr>
                        <a:t>Grade</a:t>
                      </a:r>
                      <a:endParaRPr lang="en-GB" sz="20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1" i="0" u="none" strike="noStrike" dirty="0" smtClean="0">
                          <a:solidFill>
                            <a:srgbClr val="000000"/>
                          </a:solidFill>
                          <a:effectLst/>
                          <a:latin typeface="Arial" panose="020B0604020202020204" pitchFamily="34" charset="0"/>
                          <a:cs typeface="Arial" panose="020B0604020202020204" pitchFamily="34" charset="0"/>
                        </a:rPr>
                        <a:t>Number of Points</a:t>
                      </a:r>
                      <a:endParaRPr lang="en-GB" sz="20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000" u="none" strike="noStrike" dirty="0" smtClean="0">
                          <a:effectLst/>
                          <a:latin typeface="Arial" panose="020B0604020202020204" pitchFamily="34" charset="0"/>
                          <a:cs typeface="Arial" panose="020B0604020202020204" pitchFamily="34" charset="0"/>
                        </a:rPr>
                        <a:t>1</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120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u="none" strike="noStrike" dirty="0" smtClean="0">
                          <a:effectLst/>
                          <a:latin typeface="Arial" panose="020B0604020202020204" pitchFamily="34" charset="0"/>
                          <a:cs typeface="Arial" panose="020B0604020202020204" pitchFamily="34" charset="0"/>
                        </a:rPr>
                        <a:t>Pass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 28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000" u="none" strike="noStrike" dirty="0" smtClean="0">
                          <a:effectLst/>
                          <a:latin typeface="Arial" panose="020B0604020202020204" pitchFamily="34" charset="0"/>
                          <a:cs typeface="Arial" panose="020B0604020202020204" pitchFamily="34" charset="0"/>
                        </a:rPr>
                        <a:t>2</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smtClean="0">
                          <a:solidFill>
                            <a:srgbClr val="000000"/>
                          </a:solidFill>
                          <a:effectLst/>
                          <a:latin typeface="Arial" panose="020B0604020202020204" pitchFamily="34" charset="0"/>
                          <a:cs typeface="Arial" panose="020B0604020202020204" pitchFamily="34" charset="0"/>
                        </a:rPr>
                        <a:t>60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u="none" strike="noStrike" dirty="0" smtClean="0">
                          <a:effectLst/>
                          <a:latin typeface="Arial" panose="020B0604020202020204" pitchFamily="34" charset="0"/>
                          <a:cs typeface="Arial" panose="020B0604020202020204" pitchFamily="34" charset="0"/>
                        </a:rPr>
                        <a:t>Merit</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 16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242297">
                <a:tc>
                  <a:txBody>
                    <a:bodyPr/>
                    <a:lstStyle/>
                    <a:p>
                      <a:pPr algn="l" fontAlgn="b"/>
                      <a:r>
                        <a:rPr lang="en-GB" sz="2000" u="none" strike="noStrike" dirty="0" smtClean="0">
                          <a:effectLst/>
                          <a:latin typeface="Arial" panose="020B0604020202020204" pitchFamily="34" charset="0"/>
                          <a:cs typeface="Arial" panose="020B0604020202020204" pitchFamily="34" charset="0"/>
                        </a:rPr>
                        <a:t>3</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smtClean="0">
                          <a:solidFill>
                            <a:srgbClr val="000000"/>
                          </a:solidFill>
                          <a:effectLst/>
                          <a:latin typeface="Arial" panose="020B0604020202020204" pitchFamily="34" charset="0"/>
                          <a:cs typeface="Arial" panose="020B0604020202020204" pitchFamily="34" charset="0"/>
                        </a:rPr>
                        <a:t>60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u="none" strike="noStrike" dirty="0" smtClean="0">
                          <a:effectLst/>
                          <a:latin typeface="Arial" panose="020B0604020202020204" pitchFamily="34" charset="0"/>
                          <a:cs typeface="Arial" panose="020B0604020202020204" pitchFamily="34" charset="0"/>
                        </a:rPr>
                        <a:t>Pass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 14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000" u="none" strike="noStrike" dirty="0" smtClean="0">
                          <a:effectLst/>
                          <a:latin typeface="Arial" panose="020B0604020202020204" pitchFamily="34" charset="0"/>
                          <a:cs typeface="Arial" panose="020B0604020202020204" pitchFamily="34" charset="0"/>
                        </a:rPr>
                        <a:t>4</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smtClean="0">
                          <a:solidFill>
                            <a:srgbClr val="000000"/>
                          </a:solidFill>
                          <a:effectLst/>
                          <a:latin typeface="Arial" panose="020B0604020202020204" pitchFamily="34" charset="0"/>
                          <a:cs typeface="Arial" panose="020B0604020202020204" pitchFamily="34" charset="0"/>
                        </a:rPr>
                        <a:t>60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u="none" strike="noStrike" dirty="0" smtClean="0">
                          <a:effectLst/>
                          <a:latin typeface="Arial" panose="020B0604020202020204" pitchFamily="34" charset="0"/>
                          <a:cs typeface="Arial" panose="020B0604020202020204" pitchFamily="34" charset="0"/>
                        </a:rPr>
                        <a:t>Merit</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 16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000" u="none" strike="noStrike" dirty="0" smtClean="0">
                          <a:effectLst/>
                          <a:latin typeface="Arial" panose="020B0604020202020204" pitchFamily="34" charset="0"/>
                          <a:cs typeface="Arial" panose="020B0604020202020204" pitchFamily="34" charset="0"/>
                        </a:rPr>
                        <a:t>11</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smtClean="0">
                          <a:solidFill>
                            <a:srgbClr val="000000"/>
                          </a:solidFill>
                          <a:effectLst/>
                          <a:latin typeface="Arial" panose="020B0604020202020204" pitchFamily="34" charset="0"/>
                          <a:cs typeface="Arial" panose="020B0604020202020204" pitchFamily="34" charset="0"/>
                        </a:rPr>
                        <a:t>60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u="none" strike="noStrike" dirty="0" smtClean="0">
                          <a:effectLst/>
                          <a:latin typeface="Arial" panose="020B0604020202020204" pitchFamily="34" charset="0"/>
                          <a:cs typeface="Arial" panose="020B0604020202020204" pitchFamily="34" charset="0"/>
                        </a:rPr>
                        <a:t>Distinction</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 18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16</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smtClean="0">
                          <a:solidFill>
                            <a:srgbClr val="000000"/>
                          </a:solidFill>
                          <a:effectLst/>
                          <a:latin typeface="Arial" panose="020B0604020202020204" pitchFamily="34" charset="0"/>
                          <a:cs typeface="Arial" panose="020B0604020202020204" pitchFamily="34" charset="0"/>
                        </a:rPr>
                        <a:t>60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Pass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 14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17</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smtClean="0">
                          <a:solidFill>
                            <a:srgbClr val="000000"/>
                          </a:solidFill>
                          <a:effectLst/>
                          <a:latin typeface="Arial" panose="020B0604020202020204" pitchFamily="34" charset="0"/>
                          <a:cs typeface="Arial" panose="020B0604020202020204" pitchFamily="34" charset="0"/>
                        </a:rPr>
                        <a:t>60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Distinction</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 18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20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60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Pass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 14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Total GLH</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540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Total no. of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1" i="0" u="none" strike="noStrike" dirty="0" smtClean="0">
                          <a:solidFill>
                            <a:srgbClr val="000000"/>
                          </a:solidFill>
                          <a:effectLst/>
                          <a:latin typeface="Arial" panose="020B0604020202020204" pitchFamily="34" charset="0"/>
                          <a:cs typeface="Arial" panose="020B0604020202020204" pitchFamily="34" charset="0"/>
                        </a:rPr>
                        <a:t>= 138 points</a:t>
                      </a:r>
                      <a:endParaRPr lang="en-GB" sz="20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3113361582"/>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2800" dirty="0">
                <a:solidFill>
                  <a:srgbClr val="000000"/>
                </a:solidFill>
                <a:latin typeface="Arial" panose="020B0604020202020204" pitchFamily="34" charset="0"/>
              </a:rPr>
              <a:t>Qualification </a:t>
            </a:r>
            <a:r>
              <a:rPr lang="en-US" sz="2800" dirty="0" smtClean="0">
                <a:solidFill>
                  <a:srgbClr val="000000"/>
                </a:solidFill>
                <a:latin typeface="Arial" panose="020B0604020202020204" pitchFamily="34" charset="0"/>
              </a:rPr>
              <a:t>Grade Table – Foundation Diploma</a:t>
            </a:r>
            <a:endParaRPr lang="en-US" sz="28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1815882"/>
          </a:xfrm>
          <a:prstGeom prst="rect">
            <a:avLst/>
          </a:prstGeom>
        </p:spPr>
        <p:txBody>
          <a:bodyPr wrap="square">
            <a:spAutoFit/>
          </a:bodyPr>
          <a:lstStyle/>
          <a:p>
            <a:pPr marL="365125" indent="-365125">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Qualification grade table OCR Level 3 Cambridge Technical Foundation Diploma (</a:t>
            </a:r>
            <a:r>
              <a:rPr lang="en-US" sz="2800" b="1" dirty="0">
                <a:solidFill>
                  <a:srgbClr val="000000"/>
                </a:solidFill>
                <a:latin typeface="Arial" panose="020B0604020202020204" pitchFamily="34" charset="0"/>
              </a:rPr>
              <a:t>540 GLH</a:t>
            </a:r>
            <a:r>
              <a:rPr lang="en-US" sz="2800" dirty="0">
                <a:solidFill>
                  <a:srgbClr val="000000"/>
                </a:solidFill>
                <a:latin typeface="Arial" panose="020B0604020202020204" pitchFamily="34" charset="0"/>
              </a:rPr>
              <a:t>)</a:t>
            </a:r>
          </a:p>
          <a:p>
            <a:pPr marL="365125" indent="-365125">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The table below shows the points ranges and the grades that those ranges achieve.</a:t>
            </a:r>
            <a:endParaRPr lang="en-US" sz="28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723139194"/>
              </p:ext>
            </p:extLst>
          </p:nvPr>
        </p:nvGraphicFramePr>
        <p:xfrm>
          <a:off x="395536" y="2970979"/>
          <a:ext cx="8280920" cy="3554365"/>
        </p:xfrm>
        <a:graphic>
          <a:graphicData uri="http://schemas.openxmlformats.org/drawingml/2006/table">
            <a:tbl>
              <a:tblPr>
                <a:tableStyleId>{10A1B5D5-9B99-4C35-A422-299274C87663}</a:tableStyleId>
              </a:tblPr>
              <a:tblGrid>
                <a:gridCol w="2473968"/>
                <a:gridCol w="4157640"/>
                <a:gridCol w="1649312"/>
              </a:tblGrid>
              <a:tr h="256179">
                <a:tc>
                  <a:txBody>
                    <a:bodyPr/>
                    <a:lstStyle/>
                    <a:p>
                      <a:pPr algn="l" fontAlgn="b"/>
                      <a:r>
                        <a:rPr lang="en-GB" sz="2400" b="1" u="none" strike="noStrike" dirty="0">
                          <a:effectLst/>
                          <a:latin typeface="Arial" panose="020B0604020202020204" pitchFamily="34" charset="0"/>
                          <a:cs typeface="Arial" panose="020B0604020202020204" pitchFamily="34" charset="0"/>
                        </a:rPr>
                        <a:t>Points range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b="1" u="none" strike="noStrike" dirty="0">
                          <a:effectLst/>
                          <a:latin typeface="Arial" panose="020B0604020202020204" pitchFamily="34" charset="0"/>
                          <a:cs typeface="Arial" panose="020B0604020202020204" pitchFamily="34" charset="0"/>
                        </a:rPr>
                        <a:t>Grade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a:effectLst/>
                          <a:latin typeface="Arial" panose="020B0604020202020204" pitchFamily="34" charset="0"/>
                          <a:cs typeface="Arial" panose="020B0604020202020204" pitchFamily="34" charset="0"/>
                        </a:rPr>
                        <a:t>156 and above</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a:effectLst/>
                          <a:latin typeface="Arial" panose="020B0604020202020204" pitchFamily="34" charset="0"/>
                          <a:cs typeface="Arial" panose="020B0604020202020204" pitchFamily="34" charset="0"/>
                        </a:rPr>
                        <a:t>153 – 155</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150 – 152</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a:t>
                      </a:r>
                      <a:r>
                        <a:rPr lang="en-GB" sz="2400" u="none" strike="noStrike" dirty="0" err="1">
                          <a:effectLst/>
                          <a:latin typeface="Arial" panose="020B0604020202020204" pitchFamily="34" charset="0"/>
                          <a:cs typeface="Arial" panose="020B0604020202020204" pitchFamily="34" charset="0"/>
                        </a:rPr>
                        <a:t>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144 – 149</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138 – 143</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a:t>
                      </a:r>
                      <a:r>
                        <a:rPr lang="en-GB" sz="2400" u="none" strike="noStrike" dirty="0" err="1">
                          <a:effectLst/>
                          <a:latin typeface="Arial" panose="020B0604020202020204" pitchFamily="34" charset="0"/>
                          <a:cs typeface="Arial" panose="020B0604020202020204" pitchFamily="34" charset="0"/>
                        </a:rPr>
                        <a:t>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132 – 137</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126 – 131</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Pass </a:t>
                      </a:r>
                      <a:r>
                        <a:rPr lang="en-GB" sz="2400" u="none" strike="noStrike" dirty="0" err="1">
                          <a:effectLst/>
                          <a:latin typeface="Arial" panose="020B0604020202020204" pitchFamily="34" charset="0"/>
                          <a:cs typeface="Arial" panose="020B0604020202020204" pitchFamily="34" charset="0"/>
                        </a:rPr>
                        <a:t>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PP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Below 126</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Unclassified</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2801837664"/>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2800" dirty="0">
                <a:solidFill>
                  <a:srgbClr val="000000"/>
                </a:solidFill>
                <a:latin typeface="Arial" panose="020B0604020202020204" pitchFamily="34" charset="0"/>
              </a:rPr>
              <a:t>Qualification </a:t>
            </a:r>
            <a:r>
              <a:rPr lang="en-US" sz="2800" dirty="0" smtClean="0">
                <a:solidFill>
                  <a:srgbClr val="000000"/>
                </a:solidFill>
                <a:latin typeface="Arial" panose="020B0604020202020204" pitchFamily="34" charset="0"/>
              </a:rPr>
              <a:t>Grade Table – Technical Diploma</a:t>
            </a:r>
            <a:endParaRPr lang="en-US" sz="28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1815882"/>
          </a:xfrm>
          <a:prstGeom prst="rect">
            <a:avLst/>
          </a:prstGeom>
        </p:spPr>
        <p:txBody>
          <a:bodyPr wrap="square">
            <a:spAutoFit/>
          </a:bodyPr>
          <a:lstStyle/>
          <a:p>
            <a:pPr marL="365125" indent="-365125">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Qualification grade table OCR Level 3 Cambridge Technical Diploma </a:t>
            </a:r>
            <a:r>
              <a:rPr lang="en-US" sz="2800" b="1" dirty="0">
                <a:solidFill>
                  <a:srgbClr val="000000"/>
                </a:solidFill>
                <a:latin typeface="Arial" panose="020B0604020202020204" pitchFamily="34" charset="0"/>
              </a:rPr>
              <a:t>(720 GLH)</a:t>
            </a:r>
          </a:p>
          <a:p>
            <a:pPr marL="365125" indent="-365125">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The table below shows the points ranges and the grades that those ranges achieve.</a:t>
            </a:r>
            <a:endParaRPr lang="en-US" sz="28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620743677"/>
              </p:ext>
            </p:extLst>
          </p:nvPr>
        </p:nvGraphicFramePr>
        <p:xfrm>
          <a:off x="395536" y="2970979"/>
          <a:ext cx="8280920" cy="3554365"/>
        </p:xfrm>
        <a:graphic>
          <a:graphicData uri="http://schemas.openxmlformats.org/drawingml/2006/table">
            <a:tbl>
              <a:tblPr>
                <a:tableStyleId>{10A1B5D5-9B99-4C35-A422-299274C87663}</a:tableStyleId>
              </a:tblPr>
              <a:tblGrid>
                <a:gridCol w="2473968"/>
                <a:gridCol w="4157640"/>
                <a:gridCol w="1649312"/>
              </a:tblGrid>
              <a:tr h="256179">
                <a:tc>
                  <a:txBody>
                    <a:bodyPr/>
                    <a:lstStyle/>
                    <a:p>
                      <a:pPr algn="l" fontAlgn="b"/>
                      <a:r>
                        <a:rPr lang="en-GB" sz="2400" b="1" u="none" strike="noStrike" dirty="0">
                          <a:effectLst/>
                          <a:latin typeface="Arial" panose="020B0604020202020204" pitchFamily="34" charset="0"/>
                          <a:cs typeface="Arial" panose="020B0604020202020204" pitchFamily="34" charset="0"/>
                        </a:rPr>
                        <a:t>Points range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b="1" u="none" strike="noStrike" dirty="0">
                          <a:effectLst/>
                          <a:latin typeface="Arial" panose="020B0604020202020204" pitchFamily="34" charset="0"/>
                          <a:cs typeface="Arial" panose="020B0604020202020204" pitchFamily="34" charset="0"/>
                        </a:rPr>
                        <a:t>Grade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smtClean="0">
                          <a:effectLst/>
                          <a:latin typeface="Arial" panose="020B0604020202020204" pitchFamily="34" charset="0"/>
                          <a:cs typeface="Arial" panose="020B0604020202020204" pitchFamily="34" charset="0"/>
                        </a:rPr>
                        <a:t>208 </a:t>
                      </a:r>
                      <a:r>
                        <a:rPr lang="en-GB" sz="2400" u="none" strike="noStrike" dirty="0">
                          <a:effectLst/>
                          <a:latin typeface="Arial" panose="020B0604020202020204" pitchFamily="34" charset="0"/>
                          <a:cs typeface="Arial" panose="020B0604020202020204" pitchFamily="34" charset="0"/>
                        </a:rPr>
                        <a:t>and above</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smtClean="0">
                          <a:effectLst/>
                          <a:latin typeface="Arial" panose="020B0604020202020204" pitchFamily="34" charset="0"/>
                          <a:cs typeface="Arial" panose="020B0604020202020204" pitchFamily="34" charset="0"/>
                        </a:rPr>
                        <a:t>204 - 207</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200 – 203</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a:t>
                      </a:r>
                      <a:r>
                        <a:rPr lang="en-GB" sz="2400" u="none" strike="noStrike" dirty="0" err="1">
                          <a:effectLst/>
                          <a:latin typeface="Arial" panose="020B0604020202020204" pitchFamily="34" charset="0"/>
                          <a:cs typeface="Arial" panose="020B0604020202020204" pitchFamily="34" charset="0"/>
                        </a:rPr>
                        <a:t>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192 – 199</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184 – 191</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a:t>
                      </a:r>
                      <a:r>
                        <a:rPr lang="en-GB" sz="2400" u="none" strike="noStrike" dirty="0" err="1">
                          <a:effectLst/>
                          <a:latin typeface="Arial" panose="020B0604020202020204" pitchFamily="34" charset="0"/>
                          <a:cs typeface="Arial" panose="020B0604020202020204" pitchFamily="34" charset="0"/>
                        </a:rPr>
                        <a:t>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176 – 183</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168 - 175</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Pass </a:t>
                      </a:r>
                      <a:r>
                        <a:rPr lang="en-GB" sz="2400" u="none" strike="noStrike" dirty="0" err="1">
                          <a:effectLst/>
                          <a:latin typeface="Arial" panose="020B0604020202020204" pitchFamily="34" charset="0"/>
                          <a:cs typeface="Arial" panose="020B0604020202020204" pitchFamily="34" charset="0"/>
                        </a:rPr>
                        <a:t>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PP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a:effectLst/>
                          <a:latin typeface="Arial" panose="020B0604020202020204" pitchFamily="34" charset="0"/>
                          <a:cs typeface="Arial" panose="020B0604020202020204" pitchFamily="34" charset="0"/>
                        </a:rPr>
                        <a:t>Below </a:t>
                      </a:r>
                      <a:r>
                        <a:rPr lang="en-GB" sz="2400" u="none" strike="noStrike" dirty="0" smtClean="0">
                          <a:effectLst/>
                          <a:latin typeface="Arial" panose="020B0604020202020204" pitchFamily="34" charset="0"/>
                          <a:cs typeface="Arial" panose="020B0604020202020204" pitchFamily="34" charset="0"/>
                        </a:rPr>
                        <a:t>168</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Unclassified</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3182246552"/>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2"/>
          <p:cNvSpPr>
            <a:spLocks noGrp="1"/>
          </p:cNvSpPr>
          <p:nvPr>
            <p:ph type="title"/>
          </p:nvPr>
        </p:nvSpPr>
        <p:spPr>
          <a:xfrm>
            <a:off x="70266" y="72008"/>
            <a:ext cx="8859452" cy="548680"/>
          </a:xfrm>
        </p:spPr>
        <p:txBody>
          <a:bodyPr>
            <a:noAutofit/>
          </a:bodyPr>
          <a:lstStyle/>
          <a:p>
            <a:r>
              <a:rPr lang="en-US" sz="3600" dirty="0" smtClean="0"/>
              <a:t>Unit 15 – Learning Outcome (LO) Weightings</a:t>
            </a:r>
            <a:endParaRPr lang="en-US" sz="3600" dirty="0"/>
          </a:p>
        </p:txBody>
      </p:sp>
      <p:sp>
        <p:nvSpPr>
          <p:cNvPr id="4" name="Rectangle 3"/>
          <p:cNvSpPr/>
          <p:nvPr/>
        </p:nvSpPr>
        <p:spPr>
          <a:xfrm>
            <a:off x="251520" y="1124744"/>
            <a:ext cx="8568952" cy="5524589"/>
          </a:xfrm>
          <a:prstGeom prst="rect">
            <a:avLst/>
          </a:prstGeom>
        </p:spPr>
        <p:txBody>
          <a:bodyPr wrap="square">
            <a:spAutoFit/>
          </a:bodyPr>
          <a:lstStyle/>
          <a:p>
            <a:pPr>
              <a:spcAft>
                <a:spcPts val="600"/>
              </a:spcAft>
            </a:pPr>
            <a:r>
              <a:rPr lang="en-GB" sz="1900" b="1" dirty="0" smtClean="0">
                <a:solidFill>
                  <a:srgbClr val="FF0000"/>
                </a:solidFill>
                <a:latin typeface="Arial" panose="020B0604020202020204" pitchFamily="34" charset="0"/>
              </a:rPr>
              <a:t>Assessment Guidance </a:t>
            </a:r>
            <a:endParaRPr lang="en-GB" sz="1900" dirty="0" smtClean="0">
              <a:solidFill>
                <a:srgbClr val="FF0000"/>
              </a:solidFill>
              <a:latin typeface="Arial" panose="020B0604020202020204" pitchFamily="34" charset="0"/>
            </a:endParaRPr>
          </a:p>
          <a:p>
            <a:pPr marL="285750" indent="-285750">
              <a:spcAft>
                <a:spcPts val="600"/>
              </a:spcAft>
              <a:buClr>
                <a:srgbClr val="00B050"/>
              </a:buClr>
              <a:buFont typeface="Wingdings 3" panose="05040102010807070707" pitchFamily="18" charset="2"/>
              <a:buChar char=""/>
            </a:pPr>
            <a:r>
              <a:rPr lang="en-US" sz="1900" dirty="0" smtClean="0">
                <a:solidFill>
                  <a:srgbClr val="000000"/>
                </a:solidFill>
                <a:latin typeface="Arial" panose="020B0604020202020204" pitchFamily="34" charset="0"/>
              </a:rPr>
              <a:t>All </a:t>
            </a:r>
            <a:r>
              <a:rPr lang="en-US" sz="1900" dirty="0">
                <a:solidFill>
                  <a:srgbClr val="000000"/>
                </a:solidFill>
                <a:latin typeface="Arial" panose="020B0604020202020204" pitchFamily="34" charset="0"/>
              </a:rPr>
              <a:t>Learning Outcomes are assessed through an externally set written examination paper, worth a maximum of 60 marks and 1 hour 30 minutes in duration. </a:t>
            </a:r>
          </a:p>
          <a:p>
            <a:pPr marL="285750" indent="-285750">
              <a:spcAft>
                <a:spcPts val="600"/>
              </a:spcAft>
              <a:buClr>
                <a:srgbClr val="00B050"/>
              </a:buClr>
              <a:buFont typeface="Wingdings 3" panose="05040102010807070707" pitchFamily="18" charset="2"/>
              <a:buChar char=""/>
            </a:pPr>
            <a:r>
              <a:rPr lang="en-US" sz="1900" dirty="0">
                <a:solidFill>
                  <a:srgbClr val="000000"/>
                </a:solidFill>
                <a:latin typeface="Arial" panose="020B0604020202020204" pitchFamily="34" charset="0"/>
              </a:rPr>
              <a:t>The assessment comprises short answer questions and questions requiring more extended responses, some will be based on in tray exercises testing skills and underpinning knowledge. </a:t>
            </a:r>
          </a:p>
          <a:p>
            <a:pPr marL="285750" indent="-285750">
              <a:spcAft>
                <a:spcPts val="600"/>
              </a:spcAft>
              <a:buClr>
                <a:srgbClr val="00B050"/>
              </a:buClr>
              <a:buFont typeface="Wingdings 3" panose="05040102010807070707" pitchFamily="18" charset="2"/>
              <a:buChar char=""/>
            </a:pPr>
            <a:r>
              <a:rPr lang="en-US" sz="1900" dirty="0">
                <a:solidFill>
                  <a:srgbClr val="000000"/>
                </a:solidFill>
                <a:latin typeface="Arial" panose="020B0604020202020204" pitchFamily="34" charset="0"/>
              </a:rPr>
              <a:t>It is important for learners to have the opportunity to learn and apply the knowledge and skills in order to successfully achieve the unit. </a:t>
            </a:r>
          </a:p>
          <a:p>
            <a:pPr>
              <a:spcAft>
                <a:spcPts val="600"/>
              </a:spcAft>
            </a:pPr>
            <a:r>
              <a:rPr lang="en-GB" sz="1900" b="1" dirty="0" smtClean="0">
                <a:solidFill>
                  <a:srgbClr val="FF0000"/>
                </a:solidFill>
                <a:latin typeface="Arial" panose="020B0604020202020204" pitchFamily="34" charset="0"/>
              </a:rPr>
              <a:t>Synoptic Learning And Assessment </a:t>
            </a:r>
            <a:endParaRPr lang="en-GB" sz="1900" dirty="0" smtClean="0">
              <a:solidFill>
                <a:srgbClr val="FF0000"/>
              </a:solidFill>
              <a:latin typeface="Arial" panose="020B0604020202020204" pitchFamily="34" charset="0"/>
            </a:endParaRPr>
          </a:p>
          <a:p>
            <a:pPr marL="285750" indent="-285750">
              <a:spcAft>
                <a:spcPts val="600"/>
              </a:spcAft>
              <a:buClr>
                <a:srgbClr val="00B050"/>
              </a:buClr>
              <a:buFont typeface="Wingdings 3" panose="05040102010807070707" pitchFamily="18" charset="2"/>
              <a:buChar char=""/>
            </a:pPr>
            <a:r>
              <a:rPr lang="en-US" sz="1900" dirty="0" smtClean="0">
                <a:solidFill>
                  <a:srgbClr val="000000"/>
                </a:solidFill>
                <a:latin typeface="Arial" panose="020B0604020202020204" pitchFamily="34" charset="0"/>
              </a:rPr>
              <a:t>Ten </a:t>
            </a:r>
            <a:r>
              <a:rPr lang="en-US" sz="1900" dirty="0">
                <a:solidFill>
                  <a:srgbClr val="000000"/>
                </a:solidFill>
                <a:latin typeface="Arial" panose="020B0604020202020204" pitchFamily="34" charset="0"/>
              </a:rPr>
              <a:t>per cent of the marks in the examination for this unit will be allocated to synoptic application of knowledge. There’ll be questions that draw on knowledge and understanding from Unit 1 The business environment that then has to be applied in the context of this unit. </a:t>
            </a:r>
          </a:p>
          <a:p>
            <a:pPr marL="285750" indent="-285750">
              <a:spcAft>
                <a:spcPts val="600"/>
              </a:spcAft>
              <a:buClr>
                <a:srgbClr val="00B050"/>
              </a:buClr>
              <a:buFont typeface="Wingdings 3" panose="05040102010807070707" pitchFamily="18" charset="2"/>
              <a:buChar char=""/>
            </a:pPr>
            <a:r>
              <a:rPr lang="en-US" sz="1900" dirty="0">
                <a:solidFill>
                  <a:srgbClr val="000000"/>
                </a:solidFill>
                <a:latin typeface="Arial" panose="020B0604020202020204" pitchFamily="34" charset="0"/>
              </a:rPr>
              <a:t>It will be possible for learners to make connections between other units over and above the unit containing the key tasks for synoptic assessment, please see section 6 of the centre handbook for more detail. </a:t>
            </a:r>
            <a:endParaRPr lang="en-GB" sz="1900" dirty="0"/>
          </a:p>
        </p:txBody>
      </p:sp>
    </p:spTree>
    <p:extLst>
      <p:ext uri="{BB962C8B-B14F-4D97-AF65-F5344CB8AC3E}">
        <p14:creationId xmlns:p14="http://schemas.microsoft.com/office/powerpoint/2010/main" val="443216553"/>
      </p:ext>
    </p:ext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07504" y="0"/>
            <a:ext cx="7704856" cy="692696"/>
          </a:xfrm>
        </p:spPr>
        <p:txBody>
          <a:bodyPr>
            <a:noAutofit/>
          </a:bodyPr>
          <a:lstStyle/>
          <a:p>
            <a:r>
              <a:rPr lang="en-GB" sz="4000" dirty="0" smtClean="0"/>
              <a:t>Assessment Criteria</a:t>
            </a:r>
            <a:endParaRPr lang="en-GB" sz="3900" b="1" dirty="0" smtClean="0"/>
          </a:p>
        </p:txBody>
      </p:sp>
      <p:graphicFrame>
        <p:nvGraphicFramePr>
          <p:cNvPr id="4" name="Table 3"/>
          <p:cNvGraphicFramePr>
            <a:graphicFrameLocks noGrp="1"/>
          </p:cNvGraphicFramePr>
          <p:nvPr>
            <p:extLst>
              <p:ext uri="{D42A27DB-BD31-4B8C-83A1-F6EECF244321}">
                <p14:modId xmlns:p14="http://schemas.microsoft.com/office/powerpoint/2010/main" val="237381221"/>
              </p:ext>
            </p:extLst>
          </p:nvPr>
        </p:nvGraphicFramePr>
        <p:xfrm>
          <a:off x="251520" y="1061824"/>
          <a:ext cx="8580620" cy="5349240"/>
        </p:xfrm>
        <a:graphic>
          <a:graphicData uri="http://schemas.openxmlformats.org/drawingml/2006/table">
            <a:tbl>
              <a:tblPr firstRow="1" bandRow="1">
                <a:tableStyleId>{5C22544A-7EE6-4342-B048-85BDC9FD1C3A}</a:tableStyleId>
              </a:tblPr>
              <a:tblGrid>
                <a:gridCol w="1728192"/>
                <a:gridCol w="2664296"/>
                <a:gridCol w="2088232"/>
                <a:gridCol w="2099900"/>
              </a:tblGrid>
              <a:tr h="202312">
                <a:tc>
                  <a:txBody>
                    <a:bodyPr/>
                    <a:lstStyle/>
                    <a:p>
                      <a:pPr algn="ctr"/>
                      <a:r>
                        <a:rPr lang="en-US" sz="1500" dirty="0" smtClean="0">
                          <a:latin typeface="Arial" panose="020B0604020202020204" pitchFamily="34" charset="0"/>
                          <a:cs typeface="Arial" panose="020B0604020202020204" pitchFamily="34" charset="0"/>
                        </a:rPr>
                        <a:t>LO</a:t>
                      </a:r>
                      <a:endParaRPr lang="en-GB" sz="1500" dirty="0">
                        <a:latin typeface="Arial" panose="020B0604020202020204" pitchFamily="34" charset="0"/>
                        <a:cs typeface="Arial" panose="020B0604020202020204" pitchFamily="34" charset="0"/>
                      </a:endParaRPr>
                    </a:p>
                  </a:txBody>
                  <a:tcPr/>
                </a:tc>
                <a:tc>
                  <a:txBody>
                    <a:bodyPr/>
                    <a:lstStyle/>
                    <a:p>
                      <a:pPr algn="ctr"/>
                      <a:r>
                        <a:rPr lang="en-US" sz="1500" dirty="0" smtClean="0">
                          <a:latin typeface="Arial" panose="020B0604020202020204" pitchFamily="34" charset="0"/>
                          <a:cs typeface="Arial" panose="020B0604020202020204" pitchFamily="34" charset="0"/>
                        </a:rPr>
                        <a:t>Pass</a:t>
                      </a:r>
                      <a:endParaRPr lang="en-GB" sz="1500" dirty="0">
                        <a:latin typeface="Arial" panose="020B0604020202020204" pitchFamily="34" charset="0"/>
                        <a:cs typeface="Arial" panose="020B0604020202020204" pitchFamily="34" charset="0"/>
                      </a:endParaRPr>
                    </a:p>
                  </a:txBody>
                  <a:tcPr/>
                </a:tc>
                <a:tc>
                  <a:txBody>
                    <a:bodyPr/>
                    <a:lstStyle/>
                    <a:p>
                      <a:pPr algn="ctr"/>
                      <a:r>
                        <a:rPr lang="en-US" sz="1500" dirty="0" smtClean="0">
                          <a:latin typeface="Arial" panose="020B0604020202020204" pitchFamily="34" charset="0"/>
                          <a:cs typeface="Arial" panose="020B0604020202020204" pitchFamily="34" charset="0"/>
                        </a:rPr>
                        <a:t>Merit</a:t>
                      </a:r>
                      <a:endParaRPr lang="en-GB" sz="1500" dirty="0">
                        <a:latin typeface="Arial" panose="020B0604020202020204" pitchFamily="34" charset="0"/>
                        <a:cs typeface="Arial" panose="020B0604020202020204" pitchFamily="34" charset="0"/>
                      </a:endParaRPr>
                    </a:p>
                  </a:txBody>
                  <a:tcPr/>
                </a:tc>
                <a:tc>
                  <a:txBody>
                    <a:bodyPr/>
                    <a:lstStyle/>
                    <a:p>
                      <a:pPr algn="ctr"/>
                      <a:r>
                        <a:rPr lang="en-US" sz="1500" dirty="0" smtClean="0">
                          <a:latin typeface="Arial" panose="020B0604020202020204" pitchFamily="34" charset="0"/>
                          <a:cs typeface="Arial" panose="020B0604020202020204" pitchFamily="34" charset="0"/>
                        </a:rPr>
                        <a:t>Distinction</a:t>
                      </a:r>
                      <a:endParaRPr lang="en-GB" sz="1500" dirty="0">
                        <a:latin typeface="Arial" panose="020B0604020202020204" pitchFamily="34" charset="0"/>
                        <a:cs typeface="Arial" panose="020B0604020202020204" pitchFamily="34" charset="0"/>
                      </a:endParaRPr>
                    </a:p>
                  </a:txBody>
                  <a:tcPr/>
                </a:tc>
              </a:tr>
              <a:tr h="534294">
                <a:tc>
                  <a:txBody>
                    <a:bodyPr/>
                    <a:lstStyle/>
                    <a:p>
                      <a:r>
                        <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rPr>
                        <a:t>2. </a:t>
                      </a:r>
                      <a:r>
                        <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rPr>
                        <a:t>Understand the stages of project management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rPr>
                        <a:t>P1*: Explain the stages of project management used in a specific business project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endPar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291353">
                <a:tc>
                  <a:txBody>
                    <a:bodyPr/>
                    <a:lstStyle/>
                    <a:p>
                      <a:r>
                        <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rPr>
                        <a:t>2. Understand the skills project managers need to have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rPr>
                        <a:t>P2*: Explain the skillset a project manager needs to have and why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372882">
                <a:tc>
                  <a:txBody>
                    <a:bodyPr/>
                    <a:lstStyle/>
                    <a:p>
                      <a:r>
                        <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rPr>
                        <a:t>3. Understand how and why projects are monitored and factors that influence a project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rPr>
                        <a:t>P3*: Explain how the factors that influence or present a risk to a specific project are monitored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rPr>
                        <a:t>M1: Analyse the factors that influence, and the factors that present a risk to, a specific project and explain the potential impact(s) on the project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rPr>
                        <a:t>D1: Evaluate the effectiveness of the methods used for monitoring a specific project</a:t>
                      </a:r>
                    </a:p>
                  </a:txBody>
                  <a:tcPr/>
                </a:tc>
              </a:tr>
              <a:tr h="333517">
                <a:tc>
                  <a:txBody>
                    <a:bodyPr/>
                    <a:lstStyle/>
                    <a:p>
                      <a:r>
                        <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rPr>
                        <a:t>4. Be able to prepare project plans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rPr>
                        <a:t>P4*: Prepare a project plan for a specific project</a:t>
                      </a: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rPr>
                        <a:t>M2: Explain how the risks to a specific project could be mitigated </a:t>
                      </a: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rPr>
                        <a:t>D2: Evaluate the impact on a specific project if contingencies have to be implemented </a:t>
                      </a:r>
                    </a:p>
                  </a:txBody>
                  <a:tcPr/>
                </a:tc>
              </a:tr>
              <a:tr h="416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baseline="0" dirty="0" smtClean="0">
                          <a:solidFill>
                            <a:schemeClr val="dk1"/>
                          </a:solidFill>
                          <a:latin typeface="Arial" panose="020B0604020202020204" pitchFamily="34" charset="0"/>
                          <a:ea typeface="+mn-ea"/>
                          <a:cs typeface="Arial" panose="020B0604020202020204" pitchFamily="34" charset="0"/>
                        </a:rPr>
                        <a:t>P5: Justify the choice of the project plan tool(s) used</a:t>
                      </a: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vMerge="1">
                  <a:txBody>
                    <a:bodyPr/>
                    <a:lstStyle/>
                    <a:p>
                      <a:endParaRPr kumimoji="0" lang="en-GB" sz="14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tc>
              </a:tr>
            </a:tbl>
          </a:graphicData>
        </a:graphic>
      </p:graphicFrame>
    </p:spTree>
    <p:extLst>
      <p:ext uri="{BB962C8B-B14F-4D97-AF65-F5344CB8AC3E}">
        <p14:creationId xmlns:p14="http://schemas.microsoft.com/office/powerpoint/2010/main" val="4081539807"/>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63426" y="1079401"/>
            <a:ext cx="8557046" cy="5663089"/>
          </a:xfrm>
          <a:prstGeom prst="rect">
            <a:avLst/>
          </a:prstGeom>
        </p:spPr>
        <p:txBody>
          <a:bodyPr wrap="square">
            <a:spAutoFit/>
          </a:bodyPr>
          <a:lstStyle/>
          <a:p>
            <a:pPr>
              <a:spcAft>
                <a:spcPts val="600"/>
              </a:spcAft>
              <a:buClr>
                <a:schemeClr val="accent6">
                  <a:lumMod val="50000"/>
                </a:schemeClr>
              </a:buClr>
            </a:pPr>
            <a:r>
              <a:rPr lang="en-US" b="1" dirty="0">
                <a:solidFill>
                  <a:srgbClr val="0070C0"/>
                </a:solidFill>
              </a:rPr>
              <a:t>UNIT AIM</a:t>
            </a:r>
          </a:p>
          <a:p>
            <a:pPr marL="271463" indent="-271463">
              <a:spcAft>
                <a:spcPts val="600"/>
              </a:spcAft>
              <a:buClr>
                <a:schemeClr val="accent6">
                  <a:lumMod val="50000"/>
                </a:schemeClr>
              </a:buClr>
              <a:buFont typeface="Wingdings 3" panose="05040102010807070707" pitchFamily="18" charset="2"/>
              <a:buChar char=""/>
            </a:pPr>
            <a:r>
              <a:rPr lang="en-US" dirty="0">
                <a:solidFill>
                  <a:srgbClr val="0070C0"/>
                </a:solidFill>
              </a:rPr>
              <a:t>Businesses undertake projects of all kinds that vary in terms of purpose and scope. </a:t>
            </a:r>
            <a:r>
              <a:rPr lang="en-US" dirty="0" smtClean="0">
                <a:solidFill>
                  <a:srgbClr val="0070C0"/>
                </a:solidFill>
              </a:rPr>
              <a:t>Some examples </a:t>
            </a:r>
            <a:r>
              <a:rPr lang="en-US" dirty="0">
                <a:solidFill>
                  <a:srgbClr val="0070C0"/>
                </a:solidFill>
              </a:rPr>
              <a:t>of business projects are running an event, launching a marketing campaign, carrying </a:t>
            </a:r>
            <a:r>
              <a:rPr lang="en-US" dirty="0" smtClean="0">
                <a:solidFill>
                  <a:srgbClr val="0070C0"/>
                </a:solidFill>
              </a:rPr>
              <a:t>out market </a:t>
            </a:r>
            <a:r>
              <a:rPr lang="en-US" dirty="0">
                <a:solidFill>
                  <a:srgbClr val="0070C0"/>
                </a:solidFill>
              </a:rPr>
              <a:t>research and setting up book keeping for local clubs or charities. A project comprises a </a:t>
            </a:r>
            <a:r>
              <a:rPr lang="en-US" dirty="0" smtClean="0">
                <a:solidFill>
                  <a:srgbClr val="0070C0"/>
                </a:solidFill>
              </a:rPr>
              <a:t>set of </a:t>
            </a:r>
            <a:r>
              <a:rPr lang="en-US" dirty="0">
                <a:solidFill>
                  <a:srgbClr val="0070C0"/>
                </a:solidFill>
              </a:rPr>
              <a:t>tasks and activities to be carried out in order to reach an intended purpose. Being able </a:t>
            </a:r>
            <a:r>
              <a:rPr lang="en-US" dirty="0" smtClean="0">
                <a:solidFill>
                  <a:srgbClr val="0070C0"/>
                </a:solidFill>
              </a:rPr>
              <a:t>to prepare </a:t>
            </a:r>
            <a:r>
              <a:rPr lang="en-US" dirty="0">
                <a:solidFill>
                  <a:srgbClr val="0070C0"/>
                </a:solidFill>
              </a:rPr>
              <a:t>and manage a project is an important skill needed by many different people working </a:t>
            </a:r>
            <a:r>
              <a:rPr lang="en-US" dirty="0" smtClean="0">
                <a:solidFill>
                  <a:srgbClr val="0070C0"/>
                </a:solidFill>
              </a:rPr>
              <a:t>in business</a:t>
            </a:r>
            <a:r>
              <a:rPr lang="en-US" dirty="0">
                <a:solidFill>
                  <a:srgbClr val="0070C0"/>
                </a:solidFill>
              </a:rPr>
              <a:t>.</a:t>
            </a:r>
          </a:p>
          <a:p>
            <a:pPr marL="271463" indent="-271463">
              <a:spcAft>
                <a:spcPts val="600"/>
              </a:spcAft>
              <a:buClr>
                <a:schemeClr val="accent6">
                  <a:lumMod val="50000"/>
                </a:schemeClr>
              </a:buClr>
              <a:buFont typeface="Wingdings 3" panose="05040102010807070707" pitchFamily="18" charset="2"/>
              <a:buChar char=""/>
            </a:pPr>
            <a:r>
              <a:rPr lang="en-US" dirty="0">
                <a:solidFill>
                  <a:srgbClr val="0070C0"/>
                </a:solidFill>
              </a:rPr>
              <a:t>In this unit you will learn about the stages of project management, and the type of skills a </a:t>
            </a:r>
            <a:r>
              <a:rPr lang="en-US" dirty="0" smtClean="0">
                <a:solidFill>
                  <a:srgbClr val="0070C0"/>
                </a:solidFill>
              </a:rPr>
              <a:t>project manager </a:t>
            </a:r>
            <a:r>
              <a:rPr lang="en-US" dirty="0">
                <a:solidFill>
                  <a:srgbClr val="0070C0"/>
                </a:solidFill>
              </a:rPr>
              <a:t>should have. You will also learn why you need to monitor the progress of projects as it </a:t>
            </a:r>
            <a:r>
              <a:rPr lang="en-US" dirty="0" smtClean="0">
                <a:solidFill>
                  <a:srgbClr val="0070C0"/>
                </a:solidFill>
              </a:rPr>
              <a:t>is vital </a:t>
            </a:r>
            <a:r>
              <a:rPr lang="en-US" dirty="0">
                <a:solidFill>
                  <a:srgbClr val="0070C0"/>
                </a:solidFill>
              </a:rPr>
              <a:t>to their successful completion and implementation.</a:t>
            </a:r>
          </a:p>
          <a:p>
            <a:pPr marL="271463" indent="-271463">
              <a:spcAft>
                <a:spcPts val="600"/>
              </a:spcAft>
              <a:buClr>
                <a:schemeClr val="accent6">
                  <a:lumMod val="50000"/>
                </a:schemeClr>
              </a:buClr>
              <a:buFont typeface="Wingdings 3" panose="05040102010807070707" pitchFamily="18" charset="2"/>
              <a:buChar char=""/>
            </a:pPr>
            <a:r>
              <a:rPr lang="en-US" dirty="0">
                <a:solidFill>
                  <a:srgbClr val="0070C0"/>
                </a:solidFill>
              </a:rPr>
              <a:t>You will plan a project, and prepare a project plan. You will learn about the different planning </a:t>
            </a:r>
            <a:r>
              <a:rPr lang="en-US" dirty="0" smtClean="0">
                <a:solidFill>
                  <a:srgbClr val="0070C0"/>
                </a:solidFill>
              </a:rPr>
              <a:t>tools available </a:t>
            </a:r>
            <a:r>
              <a:rPr lang="en-US" dirty="0">
                <a:solidFill>
                  <a:srgbClr val="0070C0"/>
                </a:solidFill>
              </a:rPr>
              <a:t>for project planning. Whilst preparing the project plan, you need to be aware of </a:t>
            </a:r>
            <a:r>
              <a:rPr lang="en-US" dirty="0" smtClean="0">
                <a:solidFill>
                  <a:srgbClr val="0070C0"/>
                </a:solidFill>
              </a:rPr>
              <a:t>internal and </a:t>
            </a:r>
            <a:r>
              <a:rPr lang="en-US" dirty="0">
                <a:solidFill>
                  <a:srgbClr val="0070C0"/>
                </a:solidFill>
              </a:rPr>
              <a:t>external factors which might have an impact on the planning process, as well as </a:t>
            </a:r>
            <a:r>
              <a:rPr lang="en-US" dirty="0" smtClean="0">
                <a:solidFill>
                  <a:srgbClr val="0070C0"/>
                </a:solidFill>
              </a:rPr>
              <a:t>the successful </a:t>
            </a:r>
            <a:r>
              <a:rPr lang="en-US" dirty="0">
                <a:solidFill>
                  <a:srgbClr val="0070C0"/>
                </a:solidFill>
              </a:rPr>
              <a:t>completion and implementation of a project.</a:t>
            </a:r>
          </a:p>
          <a:p>
            <a:pPr marL="271463" indent="-271463">
              <a:spcAft>
                <a:spcPts val="600"/>
              </a:spcAft>
              <a:buClr>
                <a:schemeClr val="accent6">
                  <a:lumMod val="50000"/>
                </a:schemeClr>
              </a:buClr>
              <a:buFont typeface="Wingdings 3" panose="05040102010807070707" pitchFamily="18" charset="2"/>
              <a:buChar char=""/>
            </a:pPr>
            <a:r>
              <a:rPr lang="en-US" dirty="0">
                <a:solidFill>
                  <a:srgbClr val="0070C0"/>
                </a:solidFill>
              </a:rPr>
              <a:t>This unit will help you to develop the skills required to plan projects and be aware of </a:t>
            </a:r>
            <a:r>
              <a:rPr lang="en-US" dirty="0" smtClean="0">
                <a:solidFill>
                  <a:srgbClr val="0070C0"/>
                </a:solidFill>
              </a:rPr>
              <a:t>possible obstacles </a:t>
            </a:r>
            <a:r>
              <a:rPr lang="en-US" dirty="0">
                <a:solidFill>
                  <a:srgbClr val="0070C0"/>
                </a:solidFill>
              </a:rPr>
              <a:t>that can impact on the outcome of a project.</a:t>
            </a:r>
          </a:p>
        </p:txBody>
      </p:sp>
      <p:sp>
        <p:nvSpPr>
          <p:cNvPr id="10" name="Title 2"/>
          <p:cNvSpPr>
            <a:spLocks noGrp="1"/>
          </p:cNvSpPr>
          <p:nvPr>
            <p:ph type="title"/>
          </p:nvPr>
        </p:nvSpPr>
        <p:spPr>
          <a:xfrm>
            <a:off x="70266" y="72008"/>
            <a:ext cx="8859452" cy="548680"/>
          </a:xfrm>
        </p:spPr>
        <p:txBody>
          <a:bodyPr>
            <a:noAutofit/>
          </a:bodyPr>
          <a:lstStyle/>
          <a:p>
            <a:r>
              <a:rPr lang="en-US" sz="3200" dirty="0" smtClean="0"/>
              <a:t>16 – Principles of Project Management – Unit Aim</a:t>
            </a:r>
            <a:endParaRPr lang="en-US" sz="3200" dirty="0"/>
          </a:p>
        </p:txBody>
      </p:sp>
    </p:spTree>
    <p:extLst>
      <p:ext uri="{BB962C8B-B14F-4D97-AF65-F5344CB8AC3E}">
        <p14:creationId xmlns:p14="http://schemas.microsoft.com/office/powerpoint/2010/main" val="2900752698"/>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63426" y="1079401"/>
            <a:ext cx="8557046" cy="5693866"/>
          </a:xfrm>
          <a:prstGeom prst="rect">
            <a:avLst/>
          </a:prstGeom>
        </p:spPr>
        <p:txBody>
          <a:bodyPr wrap="square">
            <a:spAutoFit/>
          </a:bodyPr>
          <a:lstStyle/>
          <a:p>
            <a:pPr marL="285750" indent="-285750">
              <a:buClr>
                <a:srgbClr val="C00000"/>
              </a:buClr>
              <a:buFont typeface="Wingdings 3" panose="05040102010807070707" pitchFamily="18" charset="2"/>
              <a:buChar char=""/>
            </a:pPr>
            <a:r>
              <a:rPr lang="en-US" sz="1400" dirty="0" smtClean="0"/>
              <a:t>Whether </a:t>
            </a:r>
            <a:r>
              <a:rPr lang="en-US" sz="1400" dirty="0"/>
              <a:t>you have been delegated </a:t>
            </a:r>
            <a:r>
              <a:rPr lang="en-US" sz="1400" dirty="0" smtClean="0"/>
              <a:t>the role </a:t>
            </a:r>
            <a:r>
              <a:rPr lang="en-US" sz="1400" dirty="0"/>
              <a:t>of project manager, or you </a:t>
            </a:r>
            <a:r>
              <a:rPr lang="en-US" sz="1400" dirty="0" smtClean="0"/>
              <a:t>sold an </a:t>
            </a:r>
            <a:r>
              <a:rPr lang="en-US" sz="1400" dirty="0"/>
              <a:t>idea upward to someone capable </a:t>
            </a:r>
            <a:r>
              <a:rPr lang="en-US" sz="1400" dirty="0" smtClean="0"/>
              <a:t>of sponsoring </a:t>
            </a:r>
            <a:r>
              <a:rPr lang="en-US" sz="1400" dirty="0"/>
              <a:t>it, you are likely to </a:t>
            </a:r>
            <a:r>
              <a:rPr lang="en-US" sz="1400" dirty="0" smtClean="0"/>
              <a:t>have demonstrated </a:t>
            </a:r>
            <a:r>
              <a:rPr lang="en-US" sz="1400" dirty="0"/>
              <a:t>personal and </a:t>
            </a:r>
            <a:r>
              <a:rPr lang="en-US" sz="1400" dirty="0" smtClean="0"/>
              <a:t>managerial competence </a:t>
            </a:r>
            <a:r>
              <a:rPr lang="en-US" sz="1400" dirty="0"/>
              <a:t>and commitment to </a:t>
            </a:r>
            <a:r>
              <a:rPr lang="en-US" sz="1400" dirty="0" smtClean="0"/>
              <a:t>the change </a:t>
            </a:r>
            <a:r>
              <a:rPr lang="en-US" sz="1400" dirty="0"/>
              <a:t>under </a:t>
            </a:r>
            <a:r>
              <a:rPr lang="en-US" sz="1400" dirty="0" smtClean="0"/>
              <a:t>consideration. The </a:t>
            </a:r>
            <a:r>
              <a:rPr lang="en-US" sz="1400" dirty="0"/>
              <a:t>very best project managers are </a:t>
            </a:r>
            <a:r>
              <a:rPr lang="en-US" sz="1400" dirty="0" smtClean="0"/>
              <a:t>a paradoxical </a:t>
            </a:r>
            <a:r>
              <a:rPr lang="en-US" sz="1400" dirty="0"/>
              <a:t>combination of “larger </a:t>
            </a:r>
            <a:r>
              <a:rPr lang="en-US" sz="1400" dirty="0" smtClean="0"/>
              <a:t>than life</a:t>
            </a:r>
            <a:r>
              <a:rPr lang="en-US" sz="1400" dirty="0"/>
              <a:t>”—self-confident, decisive, </a:t>
            </a:r>
            <a:r>
              <a:rPr lang="en-US" sz="1400" dirty="0" smtClean="0"/>
              <a:t>creative, and </a:t>
            </a:r>
            <a:r>
              <a:rPr lang="en-US" sz="1400" dirty="0"/>
              <a:t>engaging—and </a:t>
            </a:r>
            <a:r>
              <a:rPr lang="en-US" sz="1400" dirty="0" smtClean="0"/>
              <a:t>self-effacing—down-to-earth</a:t>
            </a:r>
            <a:r>
              <a:rPr lang="en-US" sz="1400" dirty="0"/>
              <a:t>, hands-on, and eager to </a:t>
            </a:r>
            <a:r>
              <a:rPr lang="en-US" sz="1400" dirty="0" smtClean="0"/>
              <a:t>learn from </a:t>
            </a:r>
            <a:r>
              <a:rPr lang="en-US" sz="1400" dirty="0"/>
              <a:t>other members of their team </a:t>
            </a:r>
            <a:r>
              <a:rPr lang="en-US" sz="1400" dirty="0" smtClean="0"/>
              <a:t>and promote </a:t>
            </a:r>
            <a:r>
              <a:rPr lang="en-US" sz="1400" dirty="0"/>
              <a:t>their contributions.</a:t>
            </a:r>
            <a:endParaRPr lang="en-US" sz="1400" dirty="0"/>
          </a:p>
          <a:p>
            <a:pPr marL="285750" indent="-285750">
              <a:buClr>
                <a:srgbClr val="C00000"/>
              </a:buClr>
              <a:buFont typeface="Wingdings 3" panose="05040102010807070707" pitchFamily="18" charset="2"/>
              <a:buChar char=""/>
            </a:pPr>
            <a:r>
              <a:rPr lang="en-US" sz="1400" b="1" dirty="0" smtClean="0">
                <a:solidFill>
                  <a:srgbClr val="FF0000"/>
                </a:solidFill>
              </a:rPr>
              <a:t>Communication</a:t>
            </a:r>
            <a:r>
              <a:rPr lang="en-US" sz="1400" b="1" dirty="0" smtClean="0"/>
              <a:t> </a:t>
            </a:r>
            <a:r>
              <a:rPr lang="en-GB" sz="1400" dirty="0" smtClean="0"/>
              <a:t>– The project managers main role is to be the centre of all communication within the project from what to do next, when to do it, what is right and wrong and who needs to talk to whom. They are the point of origin, the one who should know all the facets of the project and what needs to be done and the one responsible most for its success.</a:t>
            </a:r>
            <a:endParaRPr lang="en-US" sz="1400" dirty="0" smtClean="0"/>
          </a:p>
          <a:p>
            <a:pPr marL="622300" lvl="1" indent="-285750">
              <a:buClr>
                <a:srgbClr val="C00000"/>
              </a:buClr>
              <a:buFont typeface="Wingdings 3" panose="05040102010807070707" pitchFamily="18" charset="2"/>
              <a:buChar char=""/>
            </a:pPr>
            <a:r>
              <a:rPr lang="en-US" sz="1400" b="1" dirty="0" smtClean="0"/>
              <a:t>Awareness </a:t>
            </a:r>
            <a:r>
              <a:rPr lang="en-US" sz="1400" b="1" dirty="0"/>
              <a:t>of communication channels and ability to use appropriate forms of communication for the </a:t>
            </a:r>
            <a:r>
              <a:rPr lang="en-US" sz="1400" b="1" dirty="0" smtClean="0"/>
              <a:t>audience</a:t>
            </a:r>
            <a:r>
              <a:rPr lang="en-GB" sz="1400" b="1" dirty="0" smtClean="0"/>
              <a:t> </a:t>
            </a:r>
            <a:r>
              <a:rPr lang="en-GB" sz="1400" dirty="0"/>
              <a:t>- </a:t>
            </a:r>
            <a:r>
              <a:rPr lang="en-US" sz="1400" dirty="0"/>
              <a:t>Regular reporting of the project’s progress and status is crucial to the success of the project. Communicating this to all stakeholders in a clear and precise manner is paramount, so that all understand what the key messages are. Diagrams, charts, graphs and tables should be </a:t>
            </a:r>
            <a:r>
              <a:rPr lang="en-US" sz="1400" dirty="0" err="1"/>
              <a:t>maximised</a:t>
            </a:r>
            <a:r>
              <a:rPr lang="en-US" sz="1400" dirty="0"/>
              <a:t> here</a:t>
            </a:r>
            <a:r>
              <a:rPr lang="en-US" sz="1400" dirty="0" smtClean="0"/>
              <a:t>. Whatever form of communication is most relevant for their needs should be considered. E.g. when a school changes things, they tell parents at open evenings, students through newsletters, contractors through official channels and teachers through their line managers.</a:t>
            </a:r>
            <a:endParaRPr lang="en-US" sz="1400" dirty="0"/>
          </a:p>
          <a:p>
            <a:pPr marL="622300" lvl="1" indent="-285750">
              <a:buClr>
                <a:srgbClr val="C00000"/>
              </a:buClr>
              <a:buFont typeface="Wingdings 3" panose="05040102010807070707" pitchFamily="18" charset="2"/>
              <a:buChar char=""/>
            </a:pPr>
            <a:r>
              <a:rPr lang="en-US" sz="1400" b="1" dirty="0"/>
              <a:t>Listening and responding (e.g. to stakeholders) </a:t>
            </a:r>
            <a:r>
              <a:rPr lang="en-GB" sz="1400" b="1" dirty="0"/>
              <a:t>- </a:t>
            </a:r>
            <a:r>
              <a:rPr lang="en-US" sz="1400" dirty="0" smtClean="0"/>
              <a:t>Effective </a:t>
            </a:r>
            <a:r>
              <a:rPr lang="en-US" sz="1400" dirty="0"/>
              <a:t>and efficient project management communication is delivered by first considering the needs of the </a:t>
            </a:r>
            <a:r>
              <a:rPr lang="en-US" sz="1400" dirty="0" smtClean="0"/>
              <a:t>stakeholders </a:t>
            </a:r>
            <a:r>
              <a:rPr lang="en-US" sz="1400" dirty="0"/>
              <a:t>you are intending to communicate with, put yourself in their shoes and anticipate what they need to understand, and then provide that understanding only. Strong presentation skills are essential for communicating project progress and status. The </a:t>
            </a:r>
            <a:r>
              <a:rPr lang="en-US" sz="1400" dirty="0" smtClean="0"/>
              <a:t>stakeholders need </a:t>
            </a:r>
            <a:r>
              <a:rPr lang="en-US" sz="1400" dirty="0"/>
              <a:t>to be </a:t>
            </a:r>
            <a:r>
              <a:rPr lang="en-US" sz="1400" dirty="0" smtClean="0"/>
              <a:t>involved </a:t>
            </a:r>
            <a:r>
              <a:rPr lang="en-US" sz="1400" dirty="0"/>
              <a:t>during these presentations to check that the key messages have been received and understood</a:t>
            </a:r>
            <a:r>
              <a:rPr lang="en-US" sz="1400" dirty="0" smtClean="0"/>
              <a:t>.</a:t>
            </a:r>
          </a:p>
          <a:p>
            <a:pPr marL="0" lvl="1">
              <a:buClr>
                <a:srgbClr val="C00000"/>
              </a:buClr>
            </a:pPr>
            <a:r>
              <a:rPr lang="en-US" sz="1400" b="1" dirty="0" smtClean="0">
                <a:solidFill>
                  <a:srgbClr val="FF0000"/>
                </a:solidFill>
              </a:rPr>
              <a:t>P2.1 – Task 01 </a:t>
            </a:r>
            <a:r>
              <a:rPr lang="en-US" sz="1400" dirty="0" smtClean="0">
                <a:solidFill>
                  <a:srgbClr val="FF0000"/>
                </a:solidFill>
              </a:rPr>
              <a:t>– Describe how communication is an effective characteristic of a Project Manager and for your project define the Project Managers communication needs and desires.</a:t>
            </a:r>
            <a:endParaRPr lang="en-US" sz="1400" dirty="0" smtClean="0">
              <a:solidFill>
                <a:srgbClr val="FF0000"/>
              </a:solidFill>
            </a:endParaRPr>
          </a:p>
        </p:txBody>
      </p:sp>
      <p:sp>
        <p:nvSpPr>
          <p:cNvPr id="14" name="Title 2"/>
          <p:cNvSpPr>
            <a:spLocks noGrp="1"/>
          </p:cNvSpPr>
          <p:nvPr>
            <p:ph type="title"/>
          </p:nvPr>
        </p:nvSpPr>
        <p:spPr>
          <a:xfrm>
            <a:off x="70266" y="72008"/>
            <a:ext cx="8859452" cy="548680"/>
          </a:xfrm>
        </p:spPr>
        <p:txBody>
          <a:bodyPr>
            <a:noAutofit/>
          </a:bodyPr>
          <a:lstStyle/>
          <a:p>
            <a:r>
              <a:rPr lang="en-US" sz="2800" dirty="0" smtClean="0"/>
              <a:t>P2.1 - </a:t>
            </a:r>
            <a:r>
              <a:rPr lang="en-US" sz="2800" dirty="0"/>
              <a:t>The </a:t>
            </a:r>
            <a:r>
              <a:rPr lang="en-US" sz="2800" dirty="0" smtClean="0"/>
              <a:t>Skills Project Managers Need - Communication</a:t>
            </a:r>
            <a:endParaRPr lang="en-US" sz="2800" dirty="0"/>
          </a:p>
        </p:txBody>
      </p:sp>
      <p:sp>
        <p:nvSpPr>
          <p:cNvPr id="2" name="AutoShape 2" descr="Phils amazing pie chart 2"/>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841601271"/>
      </p:ext>
    </p:extLst>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45&quot;&gt;&lt;object type=&quot;3&quot; unique_id=&quot;10046&quot;&gt;&lt;property id=&quot;20148&quot; value=&quot;5&quot;/&gt;&lt;property id=&quot;20300&quot; value=&quot;Slide 1 - &amp;quot;Welcome&amp;quot;&quot;/&gt;&lt;property id=&quot;20307&quot; value=&quot;256&quot;/&gt;&lt;/object&gt;&lt;object type=&quot;3&quot; unique_id=&quot;10047&quot;&gt;&lt;property id=&quot;20148&quot; value=&quot;5&quot;/&gt;&lt;property id=&quot;20300&quot; value=&quot;Slide 2 - &amp;quot;Assignment Scenario&amp;quot;&quot;/&gt;&lt;property id=&quot;20307&quot; value=&quot;258&quot;/&gt;&lt;/object&gt;&lt;object type=&quot;3&quot; unique_id=&quot;10048&quot;&gt;&lt;property id=&quot;20148&quot; value=&quot;5&quot;/&gt;&lt;property id=&quot;20300&quot; value=&quot;Slide 3 - &amp;quot;Excel Sales Scenario&amp;quot;&quot;/&gt;&lt;property id=&quot;20307&quot; value=&quot;286&quot;/&gt;&lt;/object&gt;&lt;object type=&quot;3&quot; unique_id=&quot;10049&quot;&gt;&lt;property id=&quot;20148&quot; value=&quot;5&quot;/&gt;&lt;property id=&quot;20300&quot; value=&quot;Slide 4 - &amp;quot;Task 1 – Excel Sales Spreadsheet&amp;quot;&quot;/&gt;&lt;property id=&quot;20307&quot; value=&quot;287&quot;/&gt;&lt;/object&gt;&lt;object type=&quot;3&quot; unique_id=&quot;10050&quot;&gt;&lt;property id=&quot;20148&quot; value=&quot;5&quot;/&gt;&lt;property id=&quot;20300&quot; value=&quot;Slide 5 - &amp;quot;Task 2 – Excel Sales Spreadsheet&amp;quot;&quot;/&gt;&lt;property id=&quot;20307&quot; value=&quot;288&quot;/&gt;&lt;/object&gt;&lt;object type=&quot;3&quot; unique_id=&quot;10051&quot;&gt;&lt;property id=&quot;20148&quot; value=&quot;5&quot;/&gt;&lt;property id=&quot;20300&quot; value=&quot;Slide 6 - &amp;quot;Task 3 – Excel Sales Spreadsheet&amp;quot;&quot;/&gt;&lt;property id=&quot;20307&quot; value=&quot;289&quot;/&gt;&lt;/object&gt;&lt;object type=&quot;3&quot; unique_id=&quot;10052&quot;&gt;&lt;property id=&quot;20148&quot; value=&quot;5&quot;/&gt;&lt;property id=&quot;20300&quot; value=&quot;Slide 7 - &amp;quot;Task 4 – Excel Sales Spreadsheet&amp;quot;&quot;/&gt;&lt;property id=&quot;20307&quot; value=&quot;290&quot;/&gt;&lt;/object&gt;&lt;object type=&quot;3&quot; unique_id=&quot;10053&quot;&gt;&lt;property id=&quot;20148&quot; value=&quot;5&quot;/&gt;&lt;property id=&quot;20300&quot; value=&quot;Slide 8 - &amp;quot;Task 5 – Excel Sales Spreadsheet&amp;quot;&quot;/&gt;&lt;property id=&quot;20307&quot; value=&quot;291&quot;/&gt;&lt;/object&gt;&lt;object type=&quot;3&quot; unique_id=&quot;10054&quot;&gt;&lt;property id=&quot;20148&quot; value=&quot;5&quot;/&gt;&lt;property id=&quot;20300&quot; value=&quot;Slide 9 - &amp;quot;Task 6 – Excel Sales Spreadsheet&amp;quot;&quot;/&gt;&lt;property id=&quot;20307&quot; value=&quot;292&quot;/&gt;&lt;/object&gt;&lt;object type=&quot;3&quot; unique_id=&quot;10055&quot;&gt;&lt;property id=&quot;20148&quot; value=&quot;5&quot;/&gt;&lt;property id=&quot;20300&quot; value=&quot;Slide 10 - &amp;quot;Task 7 – Excel Sales Spreadsheet&amp;quot;&quot;/&gt;&lt;property id=&quot;20307&quot; value=&quot;294&quot;/&gt;&lt;/object&gt;&lt;object type=&quot;3&quot; unique_id=&quot;10056&quot;&gt;&lt;property id=&quot;20148&quot; value=&quot;5&quot;/&gt;&lt;property id=&quot;20300&quot; value=&quot;Slide 11 - &amp;quot;Task 8 – Excel Sales Spreadsheet&amp;quot;&quot;/&gt;&lt;property id=&quot;20307&quot; value=&quot;295&quot;/&gt;&lt;/object&gt;&lt;object type=&quot;3&quot; unique_id=&quot;10057&quot;&gt;&lt;property id=&quot;20148&quot; value=&quot;5&quot;/&gt;&lt;property id=&quot;20300&quot; value=&quot;Slide 12 - &amp;quot;Excel Tutorials – Click to View&amp;quot;&quot;/&gt;&lt;property id=&quot;20307&quot; value=&quot;332&quot;/&gt;&lt;/object&gt;&lt;object type=&quot;3&quot; unique_id=&quot;10058&quot;&gt;&lt;property id=&quot;20148&quot; value=&quot;5&quot;/&gt;&lt;property id=&quot;20300&quot; value=&quot;Slide 13 - &amp;quot;Excel Sales – Assessment (St/Ex/Ad)&amp;quot;&quot;/&gt;&lt;property id=&quot;20307&quot; value=&quot;297&quot;/&gt;&lt;/object&gt;&lt;object type=&quot;3&quot; unique_id=&quot;10059&quot;&gt;&lt;property id=&quot;20148&quot; value=&quot;5&quot;/&gt;&lt;property id=&quot;20300&quot; value=&quot;Slide 14 - &amp;quot;Excel Bookings Scenario&amp;quot;&quot;/&gt;&lt;property id=&quot;20307&quot; value=&quot;299&quot;/&gt;&lt;/object&gt;&lt;object type=&quot;3&quot; unique_id=&quot;10060&quot;&gt;&lt;property id=&quot;20148&quot; value=&quot;5&quot;/&gt;&lt;property id=&quot;20300&quot; value=&quot;Slide 15 - &amp;quot;Task 1 – Excel Bookings Spreadsheet&amp;quot;&quot;/&gt;&lt;property id=&quot;20307&quot; value=&quot;300&quot;/&gt;&lt;/object&gt;&lt;object type=&quot;3&quot; unique_id=&quot;10061&quot;&gt;&lt;property id=&quot;20148&quot; value=&quot;5&quot;/&gt;&lt;property id=&quot;20300&quot; value=&quot;Slide 16 - &amp;quot;Task 2 – Excel Bookings Spreadsheet&amp;quot;&quot;/&gt;&lt;property id=&quot;20307&quot; value=&quot;301&quot;/&gt;&lt;/object&gt;&lt;object type=&quot;3&quot; unique_id=&quot;10062&quot;&gt;&lt;property id=&quot;20148&quot; value=&quot;5&quot;/&gt;&lt;property id=&quot;20300&quot; value=&quot;Slide 17 - &amp;quot;Task 3 – Excel Bookings Spreadsheet&amp;quot;&quot;/&gt;&lt;property id=&quot;20307&quot; value=&quot;302&quot;/&gt;&lt;/object&gt;&lt;object type=&quot;3&quot; unique_id=&quot;10063&quot;&gt;&lt;property id=&quot;20148&quot; value=&quot;5&quot;/&gt;&lt;property id=&quot;20300&quot; value=&quot;Slide 18 - &amp;quot;Task 4 – Excel Bookings Spreadsheet&amp;quot;&quot;/&gt;&lt;property id=&quot;20307&quot; value=&quot;309&quot;/&gt;&lt;/object&gt;&lt;object type=&quot;3&quot; unique_id=&quot;10064&quot;&gt;&lt;property id=&quot;20148&quot; value=&quot;5&quot;/&gt;&lt;property id=&quot;20300&quot; value=&quot;Slide 19 - &amp;quot;Task 5 – Excel Bookings Spreadsheet&amp;quot;&quot;/&gt;&lt;property id=&quot;20307&quot; value=&quot;304&quot;/&gt;&lt;/object&gt;&lt;object type=&quot;3&quot; unique_id=&quot;10065&quot;&gt;&lt;property id=&quot;20148&quot; value=&quot;5&quot;/&gt;&lt;property id=&quot;20300&quot; value=&quot;Slide 20 - &amp;quot;Task 6 – Excel Bookings Spreadsheet&amp;quot;&quot;/&gt;&lt;property id=&quot;20307&quot; value=&quot;305&quot;/&gt;&lt;/object&gt;&lt;object type=&quot;3&quot; unique_id=&quot;10066&quot;&gt;&lt;property id=&quot;20148&quot; value=&quot;5&quot;/&gt;&lt;property id=&quot;20300&quot; value=&quot;Slide 21 - &amp;quot;Task 7 – Excel Bookings Spreadsheet&amp;quot;&quot;/&gt;&lt;property id=&quot;20307&quot; value=&quot;306&quot;/&gt;&lt;/object&gt;&lt;object type=&quot;3&quot; unique_id=&quot;10067&quot;&gt;&lt;property id=&quot;20148&quot; value=&quot;5&quot;/&gt;&lt;property id=&quot;20300&quot; value=&quot;Slide 22 - &amp;quot;Task 8 – Excel Bookings Spreadsheet&amp;quot;&quot;/&gt;&lt;property id=&quot;20307&quot; value=&quot;307&quot;/&gt;&lt;/object&gt;&lt;object type=&quot;3&quot; unique_id=&quot;10068&quot;&gt;&lt;property id=&quot;20148&quot; value=&quot;5&quot;/&gt;&lt;property id=&quot;20300&quot; value=&quot;Slide 23 - &amp;quot;Excel Tutorials – Click to View&amp;quot;&quot;/&gt;&lt;property id=&quot;20307&quot; value=&quot;334&quot;/&gt;&lt;/object&gt;&lt;object type=&quot;3&quot; unique_id=&quot;10069&quot;&gt;&lt;property id=&quot;20148&quot; value=&quot;5&quot;/&gt;&lt;property id=&quot;20300&quot; value=&quot;Slide 24 - &amp;quot;Excel Bookings – Assessment (St/Ex/Ad)&amp;quot;&quot;/&gt;&lt;property id=&quot;20307&quot; value=&quot;308&quot;/&gt;&lt;/object&gt;&lt;object type=&quot;3&quot; unique_id=&quot;10070&quot;&gt;&lt;property id=&quot;20148&quot; value=&quot;5&quot;/&gt;&lt;property id=&quot;20300&quot; value=&quot;Slide 25 - &amp;quot;Graphics Scenario&amp;quot;&quot;/&gt;&lt;property id=&quot;20307&quot; value=&quot;310&quot;/&gt;&lt;/object&gt;&lt;object type=&quot;3&quot; unique_id=&quot;10071&quot;&gt;&lt;property id=&quot;20148&quot; value=&quot;5&quot;/&gt;&lt;property id=&quot;20300&quot; value=&quot;Slide 26 - &amp;quot;Task 1 – Bitmap Montage&amp;quot;&quot;/&gt;&lt;property id=&quot;20307&quot; value=&quot;311&quot;/&gt;&lt;/object&gt;&lt;object type=&quot;3&quot; unique_id=&quot;10072&quot;&gt;&lt;property id=&quot;20148&quot; value=&quot;5&quot;/&gt;&lt;property id=&quot;20300&quot; value=&quot;Slide 27 - &amp;quot;Task 2 – Bitmap Montage&amp;quot;&quot;/&gt;&lt;property id=&quot;20307&quot; value=&quot;312&quot;/&gt;&lt;/object&gt;&lt;object type=&quot;3&quot; unique_id=&quot;10073&quot;&gt;&lt;property id=&quot;20148&quot; value=&quot;5&quot;/&gt;&lt;property id=&quot;20300&quot; value=&quot;Slide 28 - &amp;quot;Task 3 – Bitmap Montage&amp;quot;&quot;/&gt;&lt;property id=&quot;20307&quot; value=&quot;313&quot;/&gt;&lt;/object&gt;&lt;object type=&quot;3&quot; unique_id=&quot;10074&quot;&gt;&lt;property id=&quot;20148&quot; value=&quot;5&quot;/&gt;&lt;property id=&quot;20300&quot; value=&quot;Slide 29 - &amp;quot;Task 4 – Bitmap Montage&amp;quot;&quot;/&gt;&lt;property id=&quot;20307&quot; value=&quot;314&quot;/&gt;&lt;/object&gt;&lt;object type=&quot;3&quot; unique_id=&quot;10075&quot;&gt;&lt;property id=&quot;20148&quot; value=&quot;5&quot;/&gt;&lt;property id=&quot;20300&quot; value=&quot;Slide 30 - &amp;quot;Task 5 – Vector Map&amp;quot;&quot;/&gt;&lt;property id=&quot;20307&quot; value=&quot;315&quot;/&gt;&lt;/object&gt;&lt;object type=&quot;3&quot; unique_id=&quot;10076&quot;&gt;&lt;property id=&quot;20148&quot; value=&quot;5&quot;/&gt;&lt;property id=&quot;20300&quot; value=&quot;Slide 31 - &amp;quot;Task 6 – Vector Map&amp;quot;&quot;/&gt;&lt;property id=&quot;20307&quot; value=&quot;316&quot;/&gt;&lt;/object&gt;&lt;object type=&quot;3&quot; unique_id=&quot;10077&quot;&gt;&lt;property id=&quot;20148&quot; value=&quot;5&quot;/&gt;&lt;property id=&quot;20300&quot; value=&quot;Slide 32 - &amp;quot;Task 7 – Vector Map&amp;quot;&quot;/&gt;&lt;property id=&quot;20307&quot; value=&quot;317&quot;/&gt;&lt;/object&gt;&lt;object type=&quot;3&quot; unique_id=&quot;10078&quot;&gt;&lt;property id=&quot;20148&quot; value=&quot;5&quot;/&gt;&lt;property id=&quot;20300&quot; value=&quot;Slide 33 - &amp;quot;Task 8 – Graphics&amp;quot;&quot;/&gt;&lt;property id=&quot;20307&quot; value=&quot;318&quot;/&gt;&lt;/object&gt;&lt;object type=&quot;3&quot; unique_id=&quot;10079&quot;&gt;&lt;property id=&quot;20148&quot; value=&quot;5&quot;/&gt;&lt;property id=&quot;20300&quot; value=&quot;Slide 34 - &amp;quot;Task 9 – Graphics&amp;quot;&quot;/&gt;&lt;property id=&quot;20307&quot; value=&quot;321&quot;/&gt;&lt;/object&gt;&lt;object type=&quot;3&quot; unique_id=&quot;10080&quot;&gt;&lt;property id=&quot;20148&quot; value=&quot;5&quot;/&gt;&lt;property id=&quot;20300&quot; value=&quot;Slide 35 - &amp;quot;Graphics – Assessment (St/Ex/Ad)&amp;quot;&quot;/&gt;&lt;property id=&quot;20307&quot; value=&quot;319&quot;/&gt;&lt;/object&gt;&lt;object type=&quot;3&quot; unique_id=&quot;10081&quot;&gt;&lt;property id=&quot;20148&quot; value=&quot;5&quot;/&gt;&lt;property id=&quot;20300&quot; value=&quot;Slide 36 - &amp;quot;E-Safety Scenario&amp;quot;&quot;/&gt;&lt;property id=&quot;20307&quot; value=&quot;322&quot;/&gt;&lt;/object&gt;&lt;object type=&quot;3&quot; unique_id=&quot;10082&quot;&gt;&lt;property id=&quot;20148&quot; value=&quot;5&quot;/&gt;&lt;property id=&quot;20300&quot; value=&quot;Slide 37 - &amp;quot;Task 1 – E-Safety&amp;quot;&quot;/&gt;&lt;property id=&quot;20307&quot; value=&quot;323&quot;/&gt;&lt;/object&gt;&lt;object type=&quot;3&quot; unique_id=&quot;10083&quot;&gt;&lt;property id=&quot;20148&quot; value=&quot;5&quot;/&gt;&lt;property id=&quot;20300&quot; value=&quot;Slide 38 - &amp;quot;Task 2 – E-Safety&amp;quot;&quot;/&gt;&lt;property id=&quot;20307&quot; value=&quot;324&quot;/&gt;&lt;/object&gt;&lt;object type=&quot;3&quot; unique_id=&quot;10084&quot;&gt;&lt;property id=&quot;20148&quot; value=&quot;5&quot;/&gt;&lt;property id=&quot;20300&quot; value=&quot;Slide 39 - &amp;quot;Task 3 – E-Safety&amp;quot;&quot;/&gt;&lt;property id=&quot;20307&quot; value=&quot;325&quot;/&gt;&lt;/object&gt;&lt;object type=&quot;3&quot; unique_id=&quot;10085&quot;&gt;&lt;property id=&quot;20148&quot; value=&quot;5&quot;/&gt;&lt;property id=&quot;20300&quot; value=&quot;Slide 40 - &amp;quot;Task 4 – E-Safety&amp;quot;&quot;/&gt;&lt;property id=&quot;20307&quot; value=&quot;326&quot;/&gt;&lt;/object&gt;&lt;object type=&quot;3&quot; unique_id=&quot;10086&quot;&gt;&lt;property id=&quot;20148&quot; value=&quot;5&quot;/&gt;&lt;property id=&quot;20300&quot; value=&quot;Slide 41 - &amp;quot;Task 5 – E-Safety&amp;quot;&quot;/&gt;&lt;property id=&quot;20307&quot; value=&quot;327&quot;/&gt;&lt;/object&gt;&lt;object type=&quot;3&quot; unique_id=&quot;10087&quot;&gt;&lt;property id=&quot;20148&quot; value=&quot;5&quot;/&gt;&lt;property id=&quot;20300&quot; value=&quot;Slide 42 - &amp;quot;Task 6 – E-Safety&amp;quot;&quot;/&gt;&lt;property id=&quot;20307&quot; value=&quot;328&quot;/&gt;&lt;/object&gt;&lt;object type=&quot;3&quot; unique_id=&quot;10088&quot;&gt;&lt;property id=&quot;20148&quot; value=&quot;5&quot;/&gt;&lt;property id=&quot;20300&quot; value=&quot;Slide 43 - &amp;quot;Task 7 – E-Safety&amp;quot;&quot;/&gt;&lt;property id=&quot;20307&quot; value=&quot;329&quot;/&gt;&lt;/object&gt;&lt;object type=&quot;3&quot; unique_id=&quot;10089&quot;&gt;&lt;property id=&quot;20148&quot; value=&quot;5&quot;/&gt;&lt;property id=&quot;20300&quot; value=&quot;Slide 44 - &amp;quot;E-Safety – Assessment (St/Ex/Ad)&amp;quot;&quot;/&gt;&lt;property id=&quot;20307&quot; value=&quot;331&quot;/&gt;&lt;/object&gt;&lt;/object&gt;&lt;object type=&quot;8&quot; unique_id=&quot;10135&quot;&gt;&lt;/object&gt;&lt;/object&gt;&lt;/database&gt;"/>
  <p:tag name="SECTOMILLISECCONVERTED" val="1"/>
  <p:tag name="ISPRING_RESOURCE_PATHS_HASH_2" val="08f788787bcb7a4d543d064184e3ed8f8a1ad1a"/>
  <p:tag name="ISPRING_PRESENTATION_TITLE" val="Unit 1 - LO1 - Cambridge Technicals"/>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deroth">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A0AEC"/>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303C8A099435F469B82EC500073A18D" ma:contentTypeVersion="0" ma:contentTypeDescription="Create a new document." ma:contentTypeScope="" ma:versionID="db11316f7499926a5aef36baba7827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DD945F-B7B0-4691-A0D0-E2EAD6DA23B3}">
  <ds:schemaRefs>
    <ds:schemaRef ds:uri="http://schemas.microsoft.com/office/2006/documentManagement/types"/>
    <ds:schemaRef ds:uri="http://purl.org/dc/dcmitype/"/>
    <ds:schemaRef ds:uri="http://purl.org/dc/terms/"/>
    <ds:schemaRef ds:uri="http://purl.org/dc/elements/1.1/"/>
    <ds:schemaRef ds:uri="http://www.w3.org/XML/1998/namespace"/>
    <ds:schemaRef ds:uri="http://schemas.microsoft.com/office/2006/metadata/properties"/>
    <ds:schemaRef ds:uri="http://schemas.openxmlformats.org/package/2006/metadata/core-properties"/>
  </ds:schemaRefs>
</ds:datastoreItem>
</file>

<file path=customXml/itemProps2.xml><?xml version="1.0" encoding="utf-8"?>
<ds:datastoreItem xmlns:ds="http://schemas.openxmlformats.org/officeDocument/2006/customXml" ds:itemID="{E16A05FF-1C8D-47AA-A52A-FF7901571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E5A8F797-114D-47DC-A43E-E9D7D887189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Enderoth</Template>
  <TotalTime>60866</TotalTime>
  <Words>5447</Words>
  <Application>Microsoft Office PowerPoint</Application>
  <PresentationFormat>On-screen Show (4:3)</PresentationFormat>
  <Paragraphs>296</Paragraphs>
  <Slides>19</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Lucida Sans Unicode</vt:lpstr>
      <vt:lpstr>Verdana</vt:lpstr>
      <vt:lpstr>Wingdings 2</vt:lpstr>
      <vt:lpstr>Wingdings 3</vt:lpstr>
      <vt:lpstr>Enderoth</vt:lpstr>
      <vt:lpstr>PowerPoint Presentation</vt:lpstr>
      <vt:lpstr>Calculating the Points</vt:lpstr>
      <vt:lpstr>Qualification Grade Table - Diploma</vt:lpstr>
      <vt:lpstr>Qualification Grade Table – Foundation Diploma</vt:lpstr>
      <vt:lpstr>Qualification Grade Table – Technical Diploma</vt:lpstr>
      <vt:lpstr>Unit 15 – Learning Outcome (LO) Weightings</vt:lpstr>
      <vt:lpstr>Assessment Criteria</vt:lpstr>
      <vt:lpstr>16 – Principles of Project Management – Unit Aim</vt:lpstr>
      <vt:lpstr>P2.1 - The Skills Project Managers Need - Communication</vt:lpstr>
      <vt:lpstr>P2.2 - Skills Project Managers Need – Team Building and Planning</vt:lpstr>
      <vt:lpstr>P2.3 - Skills Project Managers Need – Team Building and Planning</vt:lpstr>
      <vt:lpstr>P2.4 - Skills Project Managers Need – Conflict and Time Management</vt:lpstr>
      <vt:lpstr>P2.4 - Skills Project Managers Need – Conflict and Time Management</vt:lpstr>
      <vt:lpstr>P2.5 - The Skills Project Managers Need</vt:lpstr>
      <vt:lpstr>P2.6 - The Skills Project Managers Need – Influence and Leadership</vt:lpstr>
      <vt:lpstr>P2.7 - The Skills Project Managers Need</vt:lpstr>
      <vt:lpstr>P2.7 - The Skills Project Managers Need</vt:lpstr>
      <vt:lpstr>P2.8 - The Skills Project Managers Need</vt:lpstr>
      <vt:lpstr>P2 – Assessment Criteria</vt:lpstr>
    </vt:vector>
  </TitlesOfParts>
  <Company>Brooke Weston 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LO2 - Understand the Skills Project Managers Need to Have</dc:title>
  <dc:subject>eBusiness</dc:subject>
  <dc:creator>Enderoth</dc:creator>
  <cp:lastModifiedBy>Stephen Rafferty</cp:lastModifiedBy>
  <cp:revision>1818</cp:revision>
  <cp:lastPrinted>2014-01-22T18:25:48Z</cp:lastPrinted>
  <dcterms:created xsi:type="dcterms:W3CDTF">2008-03-12T11:01:44Z</dcterms:created>
  <dcterms:modified xsi:type="dcterms:W3CDTF">2017-08-06T14:41:27Z</dcterms:modified>
  <cp:category>Unit 01</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0x0101006303C8A099435F469B82EC500073A18D</vt:lpwstr>
  </property>
  <property fmtid="{D5CDD505-2E9C-101B-9397-08002B2CF9AE}" pid="3" name="Unit">
    <vt:lpwstr>U1</vt:lpwstr>
  </property>
</Properties>
</file>